
<file path=[Content_Types].xml><?xml version="1.0" encoding="utf-8"?>
<Types xmlns="http://schemas.openxmlformats.org/package/2006/content-types">
  <Default Extension="bin" ContentType="application/vnd.openxmlformats-officedocument.oleObject"/>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68" r:id="rId5"/>
    <p:sldMasterId id="2147483677" r:id="rId6"/>
  </p:sldMasterIdLst>
  <p:notesMasterIdLst>
    <p:notesMasterId r:id="rId24"/>
  </p:notesMasterIdLst>
  <p:sldIdLst>
    <p:sldId id="257" r:id="rId7"/>
    <p:sldId id="259" r:id="rId8"/>
    <p:sldId id="264" r:id="rId9"/>
    <p:sldId id="288" r:id="rId10"/>
    <p:sldId id="298" r:id="rId11"/>
    <p:sldId id="289" r:id="rId12"/>
    <p:sldId id="292" r:id="rId13"/>
    <p:sldId id="290" r:id="rId14"/>
    <p:sldId id="291" r:id="rId15"/>
    <p:sldId id="297" r:id="rId16"/>
    <p:sldId id="300" r:id="rId17"/>
    <p:sldId id="301" r:id="rId18"/>
    <p:sldId id="302" r:id="rId19"/>
    <p:sldId id="296" r:id="rId20"/>
    <p:sldId id="299" r:id="rId21"/>
    <p:sldId id="267" r:id="rId22"/>
    <p:sldId id="287" r:id="rId23"/>
  </p:sldIdLst>
  <p:sldSz cx="9144000" cy="5143500" type="screen16x9"/>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941"/>
    <p:restoredTop sz="57869" autoAdjust="0"/>
  </p:normalViewPr>
  <p:slideViewPr>
    <p:cSldViewPr>
      <p:cViewPr varScale="1">
        <p:scale>
          <a:sx n="84" d="100"/>
          <a:sy n="84" d="100"/>
        </p:scale>
        <p:origin x="2550" y="84"/>
      </p:cViewPr>
      <p:guideLst>
        <p:guide orient="horz" pos="1620"/>
        <p:guide pos="2880"/>
      </p:guideLst>
    </p:cSldViewPr>
  </p:slideViewPr>
  <p:notesTextViewPr>
    <p:cViewPr>
      <p:scale>
        <a:sx n="120" d="100"/>
        <a:sy n="12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5.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notesMaster" Target="notesMasters/notesMaster1.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tableStyles" Target="tableStyles.xml"/><Relationship Id="rId10" Type="http://schemas.openxmlformats.org/officeDocument/2006/relationships/slide" Target="slides/slide4.xml"/><Relationship Id="rId19" Type="http://schemas.openxmlformats.org/officeDocument/2006/relationships/slide" Target="slides/slide13.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a:p>
        </p:txBody>
      </p:sp>
      <p:sp>
        <p:nvSpPr>
          <p:cNvPr id="3" name="Tijdelijke aanduiding voor datum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75E1A00-64AC-473A-96CF-8BCC39177E73}" type="datetimeFigureOut">
              <a:rPr lang="en-GB" smtClean="0"/>
              <a:t>30/05/2023</a:t>
            </a:fld>
            <a:endParaRPr lang="en-GB"/>
          </a:p>
        </p:txBody>
      </p:sp>
      <p:sp>
        <p:nvSpPr>
          <p:cNvPr id="4" name="Tijdelijke aanduiding voor dia-afbeelding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GB"/>
          </a:p>
        </p:txBody>
      </p:sp>
      <p:sp>
        <p:nvSpPr>
          <p:cNvPr id="5" name="Tijdelijke aanduiding voor notities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en-GB"/>
          </a:p>
        </p:txBody>
      </p:sp>
      <p:sp>
        <p:nvSpPr>
          <p:cNvPr id="6" name="Tijdelijke aanduiding voor voettekst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a:p>
        </p:txBody>
      </p:sp>
      <p:sp>
        <p:nvSpPr>
          <p:cNvPr id="7" name="Tijdelijke aanduiding voor dianumm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D8E1DE7-D1F6-4904-B540-85F14A16F10E}" type="slidenum">
              <a:rPr lang="en-GB" smtClean="0"/>
              <a:t>‹#›</a:t>
            </a:fld>
            <a:endParaRPr lang="en-GB"/>
          </a:p>
        </p:txBody>
      </p:sp>
    </p:spTree>
    <p:extLst>
      <p:ext uri="{BB962C8B-B14F-4D97-AF65-F5344CB8AC3E}">
        <p14:creationId xmlns:p14="http://schemas.microsoft.com/office/powerpoint/2010/main" val="5692206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brettbeauregard.com/blog/2011/04/improving-the-beginners-pid-introduction/"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D8E1DE7-D1F6-4904-B540-85F14A16F10E}" type="slidenum">
              <a:rPr lang="en-GB" smtClean="0"/>
              <a:t>1</a:t>
            </a:fld>
            <a:endParaRPr lang="en-GB"/>
          </a:p>
        </p:txBody>
      </p:sp>
    </p:spTree>
    <p:extLst>
      <p:ext uri="{BB962C8B-B14F-4D97-AF65-F5344CB8AC3E}">
        <p14:creationId xmlns:p14="http://schemas.microsoft.com/office/powerpoint/2010/main" val="93435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Installing MATLAB / Simulink:</a:t>
            </a:r>
          </a:p>
          <a:p>
            <a:pPr marL="171450" indent="-171450">
              <a:buFont typeface="Arial" panose="020B0604020202020204" pitchFamily="34" charset="0"/>
              <a:buChar char="•"/>
            </a:pPr>
            <a:r>
              <a:rPr lang="en-US" dirty="0" err="1"/>
              <a:t>Goto</a:t>
            </a:r>
            <a:r>
              <a:rPr lang="en-US" dirty="0"/>
              <a:t> https://nl.mathworks.com/academia/tah-portal/fontys-hogescholen-31089256.html and create an account using your Fontys email address.</a:t>
            </a:r>
          </a:p>
          <a:p>
            <a:pPr marL="171450" indent="-171450">
              <a:buFont typeface="Arial" panose="020B0604020202020204" pitchFamily="34" charset="0"/>
              <a:buChar char="•"/>
            </a:pPr>
            <a:r>
              <a:rPr lang="en-US" dirty="0"/>
              <a:t>Download and install MATLAB.</a:t>
            </a:r>
          </a:p>
          <a:p>
            <a:pPr marL="171450" indent="-171450">
              <a:buFont typeface="Arial" panose="020B0604020202020204" pitchFamily="34" charset="0"/>
              <a:buChar char="•"/>
            </a:pPr>
            <a:r>
              <a:rPr lang="en-US" dirty="0"/>
              <a:t>Install the following add-ons:</a:t>
            </a:r>
          </a:p>
          <a:p>
            <a:pPr marL="628650" lvl="1" indent="-171450">
              <a:buFont typeface="Arial" panose="020B0604020202020204" pitchFamily="34" charset="0"/>
              <a:buChar char="•"/>
            </a:pPr>
            <a:r>
              <a:rPr lang="en-US" dirty="0"/>
              <a:t>Simulink.</a:t>
            </a:r>
          </a:p>
          <a:p>
            <a:pPr marL="628650" lvl="1" indent="-171450">
              <a:buFont typeface="Arial" panose="020B0604020202020204" pitchFamily="34" charset="0"/>
              <a:buChar char="•"/>
            </a:pPr>
            <a:r>
              <a:rPr lang="en-US" dirty="0"/>
              <a:t>Signal Processing Toolbox.</a:t>
            </a:r>
          </a:p>
          <a:p>
            <a:pPr marL="628650" lvl="1" indent="-171450">
              <a:buFont typeface="Arial" panose="020B0604020202020204" pitchFamily="34" charset="0"/>
              <a:buChar char="•"/>
            </a:pPr>
            <a:r>
              <a:rPr lang="en-US" dirty="0"/>
              <a:t>Simulink Control Design.</a:t>
            </a:r>
          </a:p>
          <a:p>
            <a:pPr marL="628650" lvl="1" indent="-171450">
              <a:buFont typeface="Arial" panose="020B0604020202020204" pitchFamily="34" charset="0"/>
              <a:buChar char="•"/>
            </a:pPr>
            <a:r>
              <a:rPr lang="en-US" dirty="0"/>
              <a:t>Control System Toolbox.</a:t>
            </a:r>
          </a:p>
        </p:txBody>
      </p:sp>
      <p:sp>
        <p:nvSpPr>
          <p:cNvPr id="4" name="Slide Number Placeholder 3"/>
          <p:cNvSpPr>
            <a:spLocks noGrp="1"/>
          </p:cNvSpPr>
          <p:nvPr>
            <p:ph type="sldNum" sz="quarter" idx="5"/>
          </p:nvPr>
        </p:nvSpPr>
        <p:spPr/>
        <p:txBody>
          <a:bodyPr/>
          <a:lstStyle/>
          <a:p>
            <a:fld id="{16E5B985-02CB-C043-BB52-8D24F3A71D81}" type="slidenum">
              <a:rPr lang="nl-NL" smtClean="0"/>
              <a:t>10</a:t>
            </a:fld>
            <a:endParaRPr lang="nl-NL" dirty="0"/>
          </a:p>
        </p:txBody>
      </p:sp>
    </p:spTree>
    <p:extLst>
      <p:ext uri="{BB962C8B-B14F-4D97-AF65-F5344CB8AC3E}">
        <p14:creationId xmlns:p14="http://schemas.microsoft.com/office/powerpoint/2010/main" val="29894084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a:p>
        </p:txBody>
      </p:sp>
      <p:sp>
        <p:nvSpPr>
          <p:cNvPr id="4" name="Slide Number Placeholder 3"/>
          <p:cNvSpPr>
            <a:spLocks noGrp="1"/>
          </p:cNvSpPr>
          <p:nvPr>
            <p:ph type="sldNum" sz="quarter" idx="5"/>
          </p:nvPr>
        </p:nvSpPr>
        <p:spPr/>
        <p:txBody>
          <a:bodyPr/>
          <a:lstStyle/>
          <a:p>
            <a:fld id="{16E5B985-02CB-C043-BB52-8D24F3A71D81}" type="slidenum">
              <a:rPr lang="nl-NL" smtClean="0"/>
              <a:t>11</a:t>
            </a:fld>
            <a:endParaRPr lang="nl-NL" dirty="0"/>
          </a:p>
        </p:txBody>
      </p:sp>
    </p:spTree>
    <p:extLst>
      <p:ext uri="{BB962C8B-B14F-4D97-AF65-F5344CB8AC3E}">
        <p14:creationId xmlns:p14="http://schemas.microsoft.com/office/powerpoint/2010/main" val="2886844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a:p>
        </p:txBody>
      </p:sp>
      <p:sp>
        <p:nvSpPr>
          <p:cNvPr id="4" name="Slide Number Placeholder 3"/>
          <p:cNvSpPr>
            <a:spLocks noGrp="1"/>
          </p:cNvSpPr>
          <p:nvPr>
            <p:ph type="sldNum" sz="quarter" idx="5"/>
          </p:nvPr>
        </p:nvSpPr>
        <p:spPr/>
        <p:txBody>
          <a:bodyPr/>
          <a:lstStyle/>
          <a:p>
            <a:fld id="{16E5B985-02CB-C043-BB52-8D24F3A71D81}" type="slidenum">
              <a:rPr lang="nl-NL" smtClean="0"/>
              <a:t>12</a:t>
            </a:fld>
            <a:endParaRPr lang="nl-NL" dirty="0"/>
          </a:p>
        </p:txBody>
      </p:sp>
    </p:spTree>
    <p:extLst>
      <p:ext uri="{BB962C8B-B14F-4D97-AF65-F5344CB8AC3E}">
        <p14:creationId xmlns:p14="http://schemas.microsoft.com/office/powerpoint/2010/main" val="4289143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b="0" dirty="0"/>
          </a:p>
        </p:txBody>
      </p:sp>
      <p:sp>
        <p:nvSpPr>
          <p:cNvPr id="4" name="Slide Number Placeholder 3"/>
          <p:cNvSpPr>
            <a:spLocks noGrp="1"/>
          </p:cNvSpPr>
          <p:nvPr>
            <p:ph type="sldNum" sz="quarter" idx="5"/>
          </p:nvPr>
        </p:nvSpPr>
        <p:spPr/>
        <p:txBody>
          <a:bodyPr/>
          <a:lstStyle/>
          <a:p>
            <a:fld id="{16E5B985-02CB-C043-BB52-8D24F3A71D81}" type="slidenum">
              <a:rPr lang="nl-NL" smtClean="0"/>
              <a:t>13</a:t>
            </a:fld>
            <a:endParaRPr lang="nl-NL" dirty="0"/>
          </a:p>
        </p:txBody>
      </p:sp>
    </p:spTree>
    <p:extLst>
      <p:ext uri="{BB962C8B-B14F-4D97-AF65-F5344CB8AC3E}">
        <p14:creationId xmlns:p14="http://schemas.microsoft.com/office/powerpoint/2010/main" val="31764843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dirty="0">
                <a:effectLst/>
                <a:latin typeface="Helvetica" panose="020B0604020202020204" pitchFamily="34" charset="0"/>
              </a:rPr>
              <a:t>General:</a:t>
            </a:r>
          </a:p>
          <a:p>
            <a:pPr algn="l"/>
            <a:r>
              <a:rPr lang="en-US" dirty="0">
                <a:effectLst/>
                <a:latin typeface="Helvetica" panose="020B0604020202020204" pitchFamily="34" charset="0"/>
              </a:rPr>
              <a:t>The Parallax Feedback 360° High-Speed Servo mounted on the FHICT bot is modeled as follows:</a:t>
            </a:r>
            <a:endParaRPr lang="en-US" dirty="0">
              <a:effectLst/>
            </a:endParaRPr>
          </a:p>
          <a:p>
            <a:pPr marL="171450" indent="-171450" algn="l">
              <a:buFont typeface="Arial" panose="020B0604020202020204" pitchFamily="34" charset="0"/>
              <a:buChar char="•"/>
            </a:pPr>
            <a:r>
              <a:rPr lang="en-US" dirty="0">
                <a:effectLst/>
                <a:latin typeface="Helvetica" panose="020B0604020202020204" pitchFamily="34" charset="0"/>
              </a:rPr>
              <a:t>The FHICT bot is put on the floor and a step input is applied to the 2 Parallax motors.</a:t>
            </a:r>
            <a:endParaRPr lang="en-US" dirty="0">
              <a:effectLst/>
              <a:latin typeface="+mn-lt"/>
            </a:endParaRPr>
          </a:p>
          <a:p>
            <a:pPr marL="171450" indent="-171450" algn="l">
              <a:buFont typeface="Arial" panose="020B0604020202020204" pitchFamily="34" charset="0"/>
              <a:buChar char="•"/>
            </a:pPr>
            <a:r>
              <a:rPr lang="en-US" dirty="0">
                <a:effectLst/>
                <a:latin typeface="Helvetica" panose="020B0604020202020204" pitchFamily="34" charset="0"/>
              </a:rPr>
              <a:t>The speed is measured, resulting in a step response</a:t>
            </a:r>
            <a:endParaRPr lang="en-US" dirty="0">
              <a:effectLst/>
              <a:latin typeface="+mn-lt"/>
            </a:endParaRPr>
          </a:p>
          <a:p>
            <a:pPr marL="171450" indent="-171450" algn="l">
              <a:buFont typeface="Arial" panose="020B0604020202020204" pitchFamily="34" charset="0"/>
              <a:buChar char="•"/>
            </a:pPr>
            <a:r>
              <a:rPr lang="en-US" dirty="0">
                <a:effectLst/>
                <a:latin typeface="Helvetica" panose="020B0604020202020204" pitchFamily="34" charset="0"/>
              </a:rPr>
              <a:t>From the step response the transport delay and transfer function are determined.</a:t>
            </a:r>
          </a:p>
          <a:p>
            <a:pPr marL="171450" indent="-171450" algn="l">
              <a:buFont typeface="Arial" panose="020B0604020202020204" pitchFamily="34" charset="0"/>
              <a:buChar char="•"/>
            </a:pPr>
            <a:r>
              <a:rPr lang="en-US" dirty="0">
                <a:effectLst/>
                <a:latin typeface="Helvetica" panose="020B0604020202020204" pitchFamily="34" charset="0"/>
              </a:rPr>
              <a:t>The integrator 1/s is needed when position control is applied. It converts the speed to a position signal.</a:t>
            </a:r>
          </a:p>
          <a:p>
            <a:pPr marL="171450" indent="-171450" algn="l">
              <a:buFont typeface="Arial" panose="020B0604020202020204" pitchFamily="34" charset="0"/>
              <a:buChar char="•"/>
            </a:pPr>
            <a:endParaRPr lang="en-US" dirty="0">
              <a:effectLst/>
              <a:latin typeface="Helvetica" panose="020B0604020202020204" pitchFamily="34" charset="0"/>
            </a:endParaRPr>
          </a:p>
          <a:p>
            <a:pPr marL="0" indent="0" algn="l">
              <a:buFont typeface="Arial" panose="020B0604020202020204" pitchFamily="34" charset="0"/>
              <a:buNone/>
            </a:pPr>
            <a:r>
              <a:rPr lang="en-US" b="1" dirty="0">
                <a:effectLst/>
                <a:latin typeface="Helvetica" panose="020B0604020202020204" pitchFamily="34" charset="0"/>
              </a:rPr>
              <a:t>Dealing with servo dead zone: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effectLst/>
                <a:latin typeface="Helvetica" panose="020B0604020202020204" pitchFamily="34" charset="0"/>
              </a:rPr>
              <a:t>In the Parallax Feedback 360° High-Speed Servo datasheet it can be seen that the PWM control signal </a:t>
            </a:r>
            <a:r>
              <a:rPr lang="en-US" b="0" dirty="0">
                <a:solidFill>
                  <a:srgbClr val="6A9955"/>
                </a:solidFill>
                <a:effectLst/>
                <a:latin typeface="Consolas" panose="020B0609020204030204" pitchFamily="49" charset="0"/>
              </a:rPr>
              <a:t>has purposely a 'dead zone’ of +/- 20 </a:t>
            </a:r>
            <a:r>
              <a:rPr lang="en-US" b="0" dirty="0" err="1">
                <a:solidFill>
                  <a:srgbClr val="6A9955"/>
                </a:solidFill>
                <a:effectLst/>
                <a:latin typeface="Consolas" panose="020B0609020204030204" pitchFamily="49" charset="0"/>
              </a:rPr>
              <a:t>μs</a:t>
            </a:r>
            <a:r>
              <a:rPr lang="en-US" b="0" dirty="0">
                <a:solidFill>
                  <a:srgbClr val="6A9955"/>
                </a:solidFill>
                <a:effectLst/>
                <a:latin typeface="Consolas" panose="020B0609020204030204" pitchFamily="49" charset="0"/>
              </a:rPr>
              <a:t> around the PWM stop value 1500 </a:t>
            </a:r>
            <a:r>
              <a:rPr lang="en-US" b="0" dirty="0" err="1">
                <a:solidFill>
                  <a:srgbClr val="6A9955"/>
                </a:solidFill>
                <a:effectLst/>
                <a:latin typeface="Consolas" panose="020B0609020204030204" pitchFamily="49" charset="0"/>
              </a:rPr>
              <a:t>μs</a:t>
            </a:r>
            <a:r>
              <a:rPr lang="en-US" b="0" dirty="0">
                <a:solidFill>
                  <a:srgbClr val="6A9955"/>
                </a:solidFill>
                <a:effectLst/>
                <a:latin typeface="Consolas" panose="020B0609020204030204" pitchFamily="49" charset="0"/>
              </a:rPr>
              <a:t>. For PID control that is undesired, so for better performance remap the PWM </a:t>
            </a:r>
            <a:r>
              <a:rPr lang="en-US" b="0">
                <a:solidFill>
                  <a:srgbClr val="6A9955"/>
                </a:solidFill>
                <a:effectLst/>
                <a:latin typeface="Consolas" panose="020B0609020204030204" pitchFamily="49" charset="0"/>
              </a:rPr>
              <a:t>control value </a:t>
            </a:r>
            <a:r>
              <a:rPr lang="en-US" b="0" dirty="0">
                <a:solidFill>
                  <a:srgbClr val="6A9955"/>
                </a:solidFill>
                <a:effectLst/>
                <a:latin typeface="Consolas" panose="020B0609020204030204" pitchFamily="49" charset="0"/>
              </a:rPr>
              <a:t>to skip the dead </a:t>
            </a:r>
            <a:r>
              <a:rPr lang="en-US" b="0">
                <a:solidFill>
                  <a:srgbClr val="6A9955"/>
                </a:solidFill>
                <a:effectLst/>
                <a:latin typeface="Consolas" panose="020B0609020204030204" pitchFamily="49" charset="0"/>
              </a:rPr>
              <a:t>zone.</a:t>
            </a:r>
            <a:endParaRPr lang="en-US" dirty="0">
              <a:effectLst/>
              <a:latin typeface="Helvetica" panose="020B0604020202020204" pitchFamily="34" charset="0"/>
            </a:endParaRPr>
          </a:p>
          <a:p>
            <a:pPr marL="0" indent="0" algn="l">
              <a:buFontTx/>
              <a:buNone/>
            </a:pPr>
            <a:endParaRPr lang="en-US" dirty="0">
              <a:effectLst/>
            </a:endParaRPr>
          </a:p>
          <a:p>
            <a:pPr marL="0" indent="0" algn="l">
              <a:buFontTx/>
              <a:buNone/>
            </a:pPr>
            <a:r>
              <a:rPr lang="en-US" b="1" dirty="0">
                <a:effectLst/>
              </a:rPr>
              <a:t>Simulink settings:</a:t>
            </a:r>
          </a:p>
          <a:p>
            <a:pPr marL="171450" indent="-171450" algn="l">
              <a:buFont typeface="Arial" panose="020B0604020202020204" pitchFamily="34" charset="0"/>
              <a:buChar char="•"/>
            </a:pPr>
            <a:r>
              <a:rPr lang="en-US" dirty="0">
                <a:effectLst/>
                <a:latin typeface="Helvetica" panose="020B0604020202020204" pitchFamily="34" charset="0"/>
              </a:rPr>
              <a:t>In the Simulink PID block, select ‘Discrete-time’ and fill in an appropriate ‘Sample time’.  </a:t>
            </a:r>
            <a:r>
              <a:rPr lang="en-US" b="1" dirty="0">
                <a:effectLst/>
                <a:latin typeface="Helvetica" panose="020B0604020202020204" pitchFamily="34" charset="0"/>
              </a:rPr>
              <a:t>This is the time between two executions of the feedback loop and has to correspond to your actual implementation in code!</a:t>
            </a:r>
            <a:r>
              <a:rPr lang="en-US" dirty="0">
                <a:effectLst/>
                <a:latin typeface="Helvetica" panose="020B0604020202020204" pitchFamily="34" charset="0"/>
              </a:rPr>
              <a:t> Take a value that makes sense with respect to what you need to control. For example, for a servo you can take 20 </a:t>
            </a:r>
            <a:r>
              <a:rPr lang="en-US" dirty="0" err="1">
                <a:effectLst/>
                <a:latin typeface="Helvetica" panose="020B0604020202020204" pitchFamily="34" charset="0"/>
              </a:rPr>
              <a:t>ms</a:t>
            </a:r>
            <a:r>
              <a:rPr lang="en-US" dirty="0">
                <a:effectLst/>
                <a:latin typeface="Helvetica" panose="020B0604020202020204" pitchFamily="34" charset="0"/>
              </a:rPr>
              <a:t> (see data sheet), but for a heating system the sample time can be much longer.</a:t>
            </a:r>
          </a:p>
          <a:p>
            <a:pPr algn="l"/>
            <a:endParaRPr lang="en-US" dirty="0">
              <a:effectLst/>
              <a:latin typeface="Helvetica" panose="020B0604020202020204" pitchFamily="34" charset="0"/>
            </a:endParaRPr>
          </a:p>
          <a:p>
            <a:pPr algn="l"/>
            <a:r>
              <a:rPr lang="en-US" b="1" dirty="0">
                <a:effectLst/>
                <a:latin typeface="Helvetica" panose="020B0604020202020204" pitchFamily="34" charset="0"/>
              </a:rPr>
              <a:t>Scaling of signals:</a:t>
            </a:r>
          </a:p>
          <a:p>
            <a:pPr algn="l"/>
            <a:r>
              <a:rPr lang="en-US" dirty="0">
                <a:effectLst/>
                <a:latin typeface="Helvetica" panose="020B0604020202020204" pitchFamily="34" charset="0"/>
              </a:rPr>
              <a:t>In this Simulink model it is assumed that the servo model has a gain of 1.</a:t>
            </a:r>
            <a:endParaRPr lang="en-US" dirty="0">
              <a:effectLst/>
            </a:endParaRPr>
          </a:p>
          <a:p>
            <a:pPr algn="l"/>
            <a:r>
              <a:rPr lang="en-US" dirty="0">
                <a:effectLst/>
                <a:latin typeface="Helvetica" panose="020B0604020202020204" pitchFamily="34" charset="0"/>
              </a:rPr>
              <a:t>For speed control (no integrator 1/s) this means:</a:t>
            </a:r>
            <a:endParaRPr lang="en-US" dirty="0">
              <a:effectLst/>
            </a:endParaRPr>
          </a:p>
          <a:p>
            <a:pPr marL="171450" indent="-171450" algn="l">
              <a:buFont typeface="Arial" panose="020B0604020202020204" pitchFamily="34" charset="0"/>
              <a:buChar char="•"/>
            </a:pPr>
            <a:r>
              <a:rPr lang="en-US" dirty="0">
                <a:effectLst/>
                <a:latin typeface="Helvetica" panose="020B0604020202020204" pitchFamily="34" charset="0"/>
              </a:rPr>
              <a:t>When the servo speed is measured in cm/s, also the desired setpoint has to be in cm/s. With a servo input of 10 the servo will travel at a speed of 10 cm/s. Note that the servo speed is dependent of the wheel circumference.</a:t>
            </a:r>
            <a:endParaRPr lang="en-US" dirty="0">
              <a:effectLst/>
            </a:endParaRPr>
          </a:p>
          <a:p>
            <a:pPr algn="l"/>
            <a:r>
              <a:rPr lang="en-US" dirty="0">
                <a:effectLst/>
                <a:latin typeface="Helvetica" panose="020B0604020202020204" pitchFamily="34" charset="0"/>
              </a:rPr>
              <a:t>For position control this means:</a:t>
            </a:r>
            <a:endParaRPr lang="en-US" dirty="0">
              <a:effectLst/>
              <a:latin typeface="+mn-lt"/>
            </a:endParaRPr>
          </a:p>
          <a:p>
            <a:pPr marL="171450" indent="-171450" algn="l">
              <a:buFont typeface="Arial" panose="020B0604020202020204" pitchFamily="34" charset="0"/>
              <a:buChar char="•"/>
            </a:pPr>
            <a:r>
              <a:rPr lang="en-US" dirty="0">
                <a:effectLst/>
                <a:latin typeface="Helvetica" panose="020B0604020202020204" pitchFamily="34" charset="0"/>
              </a:rPr>
              <a:t>When the servo position is measured in cm, also the desired setpoint has to be in cm. With a servo input of 10 the servo will travel at a speed of 10 cm/s towards the desired position. Note that when the measured position equals the desired position, the error signal will be zero and the servo input (= PID output) will also go towards zero and so will the servo speed.</a:t>
            </a:r>
            <a:endParaRPr lang="en-US" dirty="0">
              <a:effectLst/>
            </a:endParaRPr>
          </a:p>
          <a:p>
            <a:pPr algn="l"/>
            <a:r>
              <a:rPr lang="en-US" dirty="0">
                <a:effectLst/>
                <a:latin typeface="Helvetica" panose="020B0604020202020204" pitchFamily="34" charset="0"/>
              </a:rPr>
              <a:t>In the actual implementation the gain of the servo will not be 1 and this has to be corrected for in the code.</a:t>
            </a:r>
          </a:p>
          <a:p>
            <a:pPr algn="l"/>
            <a:r>
              <a:rPr lang="en-US" dirty="0">
                <a:effectLst/>
                <a:latin typeface="Helvetica" panose="020B0604020202020204" pitchFamily="34" charset="0"/>
              </a:rPr>
              <a:t>Also the feedback loop control rate (e.g. 20 </a:t>
            </a:r>
            <a:r>
              <a:rPr lang="en-US" dirty="0" err="1">
                <a:effectLst/>
                <a:latin typeface="Helvetica" panose="020B0604020202020204" pitchFamily="34" charset="0"/>
              </a:rPr>
              <a:t>ms</a:t>
            </a:r>
            <a:r>
              <a:rPr lang="en-US" dirty="0">
                <a:effectLst/>
                <a:latin typeface="Helvetica" panose="020B0604020202020204" pitchFamily="34" charset="0"/>
              </a:rPr>
              <a:t>) has to be taken into account.</a:t>
            </a:r>
          </a:p>
          <a:p>
            <a:pPr algn="l"/>
            <a:endParaRPr lang="en-US" dirty="0">
              <a:effectLst/>
              <a:latin typeface="Helvetica"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Example determining the servo gain in your setup</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effectLst/>
                <a:latin typeface="Helvetica" panose="020B0604020202020204" pitchFamily="34" charset="0"/>
              </a:rPr>
              <a:t>For speed control </a:t>
            </a:r>
            <a:r>
              <a:rPr lang="en-US" dirty="0">
                <a:effectLst/>
                <a:latin typeface="Helvetica" panose="020B0604020202020204" pitchFamily="34" charset="0"/>
              </a:rPr>
              <a:t>(no integrator 1/s)</a:t>
            </a:r>
            <a:r>
              <a:rPr lang="en-US" b="0" dirty="0">
                <a:effectLst/>
                <a:latin typeface="Helvetica" panose="020B0604020202020204" pitchFamily="34" charset="0"/>
              </a:rPr>
              <a:t>: Suppose a PID output going from 0 to 100 units results in the servo speed going from zero to maximum speed, and at maximum speed the measured speed is 40 units, then the servo gain is 40 / 100 = 0.4.</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effectLst/>
                <a:latin typeface="Helvetica" panose="020B0604020202020204" pitchFamily="34" charset="0"/>
              </a:rPr>
              <a:t>For position control: Suppose a PID output going from 0 to 100 units results in the servo speed going from zero to maximum speed, and at maximum speed the measured position increases 2000 units every second, then the servo gain is 2000 / 100 = 20.</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dirty="0">
                <a:effectLst/>
                <a:latin typeface="Helvetica" panose="020B0604020202020204" pitchFamily="34" charset="0"/>
              </a:rPr>
              <a:t>Note that ‘unit’ in this case can be any unit (like cm, m/s, cm/20ms, degrees etc.) as  long as the unit used for the sensor feedback signal is the same as the unit used for setting the setpoint. In other words, for the feedback loop it is irrelevant whether it is controlling speed, position, temperature etc.</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effectLst/>
              <a:latin typeface="Helvetica" panose="020B0604020202020204" pitchFamily="34" charset="0"/>
            </a:endParaRPr>
          </a:p>
          <a:p>
            <a:pPr marL="0" indent="0">
              <a:buFontTx/>
              <a:buNone/>
            </a:pPr>
            <a:r>
              <a:rPr lang="en-US" b="1" dirty="0"/>
              <a:t>Example scaling of the P, I and D factor</a:t>
            </a:r>
          </a:p>
          <a:p>
            <a:pPr marL="0" indent="0">
              <a:buFontTx/>
              <a:buNone/>
            </a:pPr>
            <a:r>
              <a:rPr lang="en-US" dirty="0"/>
              <a:t>Suppose the Simulink sample time is 20 </a:t>
            </a:r>
            <a:r>
              <a:rPr lang="en-US" dirty="0" err="1"/>
              <a:t>ms</a:t>
            </a:r>
            <a:r>
              <a:rPr lang="en-US" dirty="0"/>
              <a:t> (= 0.02 s) and this is also the rate in which the Feedback loop is executed in code.</a:t>
            </a:r>
          </a:p>
          <a:p>
            <a:pPr marL="0" indent="0">
              <a:buFontTx/>
              <a:buNone/>
            </a:pPr>
            <a:r>
              <a:rPr lang="en-US" dirty="0"/>
              <a:t>Also suppose that the actual servo gain is 10.</a:t>
            </a:r>
          </a:p>
          <a:p>
            <a:pPr marL="0" indent="0">
              <a:buFontTx/>
              <a:buNone/>
            </a:pPr>
            <a:r>
              <a:rPr lang="en-US" dirty="0"/>
              <a:t>Then:</a:t>
            </a:r>
          </a:p>
          <a:p>
            <a:pPr marL="171450" indent="-171450">
              <a:buFont typeface="Arial" panose="020B0604020202020204" pitchFamily="34" charset="0"/>
              <a:buChar char="•"/>
            </a:pPr>
            <a:r>
              <a:rPr lang="en-US" dirty="0"/>
              <a:t>The P factor found in Simulink must be divided by 10.</a:t>
            </a:r>
          </a:p>
          <a:p>
            <a:pPr marL="171450" indent="-171450">
              <a:buFont typeface="Arial" panose="020B0604020202020204" pitchFamily="34" charset="0"/>
              <a:buChar char="•"/>
            </a:pPr>
            <a:r>
              <a:rPr lang="en-US" dirty="0"/>
              <a:t>The I factor found in Simulink factor has to multiplied by 0.02 and divided by 10.</a:t>
            </a:r>
          </a:p>
          <a:p>
            <a:pPr marL="171450" indent="-171450">
              <a:buFont typeface="Arial" panose="020B0604020202020204" pitchFamily="34" charset="0"/>
              <a:buChar char="•"/>
            </a:pPr>
            <a:r>
              <a:rPr lang="en-US" dirty="0"/>
              <a:t>The D factor found in Simulink has to be divided by 0.02 and divided by 10.</a:t>
            </a:r>
          </a:p>
          <a:p>
            <a:pPr marL="171450" indent="-171450">
              <a:buFont typeface="Arial" panose="020B0604020202020204" pitchFamily="34" charset="0"/>
              <a:buChar char="•"/>
            </a:pPr>
            <a:r>
              <a:rPr lang="en-US" dirty="0"/>
              <a:t>In the code example at http://brettbeauregard.com/blog/2011/04/improving-the-beginners-pid-introduction/ this above is implemented by the factor ‘</a:t>
            </a:r>
            <a:r>
              <a:rPr lang="en-US" dirty="0" err="1"/>
              <a:t>timeChange</a:t>
            </a:r>
            <a:r>
              <a:rPr lang="en-US" dirty="0"/>
              <a:t>’.</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16E5B985-02CB-C043-BB52-8D24F3A71D81}" type="slidenum">
              <a:rPr lang="nl-NL" smtClean="0"/>
              <a:t>14</a:t>
            </a:fld>
            <a:endParaRPr lang="nl-NL" dirty="0"/>
          </a:p>
        </p:txBody>
      </p:sp>
    </p:spTree>
    <p:extLst>
      <p:ext uri="{BB962C8B-B14F-4D97-AF65-F5344CB8AC3E}">
        <p14:creationId xmlns:p14="http://schemas.microsoft.com/office/powerpoint/2010/main" val="22678693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step response (speed) of the </a:t>
            </a:r>
            <a:r>
              <a:rPr lang="en-US" dirty="0">
                <a:effectLst/>
                <a:latin typeface="Helvetica" panose="020B0604020202020204" pitchFamily="34" charset="0"/>
              </a:rPr>
              <a:t>Parallax Feedback 360° High-Speed Servo is measured for two situations:</a:t>
            </a:r>
          </a:p>
          <a:p>
            <a:pPr marL="171450" indent="-171450">
              <a:buFontTx/>
              <a:buChar char="-"/>
            </a:pPr>
            <a:r>
              <a:rPr lang="en-US" dirty="0">
                <a:effectLst/>
                <a:latin typeface="Helvetica" panose="020B0604020202020204" pitchFamily="34" charset="0"/>
              </a:rPr>
              <a:t>Unloaded; no load attached.</a:t>
            </a:r>
          </a:p>
          <a:p>
            <a:pPr marL="171450" indent="-171450">
              <a:buFontTx/>
              <a:buChar char="-"/>
            </a:pPr>
            <a:r>
              <a:rPr lang="en-US" dirty="0">
                <a:effectLst/>
                <a:latin typeface="Helvetica" panose="020B0604020202020204" pitchFamily="34" charset="0"/>
              </a:rPr>
              <a:t>Loaded; two servo’s are mounted on the FHICT bot which is  put on the ground.</a:t>
            </a:r>
          </a:p>
          <a:p>
            <a:pPr marL="171450" indent="-171450">
              <a:buFontTx/>
              <a:buChar char="-"/>
            </a:pPr>
            <a:endParaRPr lang="en-US" dirty="0">
              <a:effectLst/>
              <a:latin typeface="Helvetica"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latin typeface="Helvetica" panose="020B0604020202020204" pitchFamily="34" charset="0"/>
              </a:rPr>
              <a:t>From the step response the transport </a:t>
            </a:r>
            <a:r>
              <a:rPr lang="en-US" dirty="0">
                <a:effectLst/>
                <a:latin typeface="Helvetica" panose="020B0604020202020204" pitchFamily="34" charset="0"/>
                <a:cs typeface="Helvetica" panose="020B0604020202020204" pitchFamily="34" charset="0"/>
              </a:rPr>
              <a:t>delay </a:t>
            </a:r>
            <a:r>
              <a:rPr lang="el-GR" sz="1200" dirty="0">
                <a:solidFill>
                  <a:schemeClr val="bg1"/>
                </a:solidFill>
                <a:latin typeface="Helvetica" panose="020B0604020202020204" pitchFamily="34" charset="0"/>
                <a:cs typeface="Helvetica" panose="020B0604020202020204" pitchFamily="34" charset="0"/>
              </a:rPr>
              <a:t>θ</a:t>
            </a:r>
            <a:r>
              <a:rPr lang="en-US" sz="3600" dirty="0">
                <a:solidFill>
                  <a:schemeClr val="bg1"/>
                </a:solidFill>
                <a:effectLst/>
                <a:latin typeface="Helvetica" panose="020B0604020202020204" pitchFamily="34" charset="0"/>
                <a:cs typeface="Helvetica" panose="020B0604020202020204" pitchFamily="34" charset="0"/>
              </a:rPr>
              <a:t> </a:t>
            </a:r>
            <a:r>
              <a:rPr lang="en-US" dirty="0">
                <a:effectLst/>
                <a:latin typeface="Helvetica" panose="020B0604020202020204" pitchFamily="34" charset="0"/>
                <a:cs typeface="Helvetica" panose="020B0604020202020204" pitchFamily="34" charset="0"/>
              </a:rPr>
              <a:t>and </a:t>
            </a:r>
            <a:r>
              <a:rPr lang="en-US" dirty="0">
                <a:effectLst/>
                <a:latin typeface="Helvetica" panose="020B0604020202020204" pitchFamily="34" charset="0"/>
              </a:rPr>
              <a:t>transfer function are determined.\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latin typeface="Helvetica" panose="020B0604020202020204" pitchFamily="34" charset="0"/>
              </a:rPr>
              <a:t>The Excel sheet containing the </a:t>
            </a:r>
            <a:r>
              <a:rPr lang="en-US" dirty="0" err="1">
                <a:effectLst/>
                <a:latin typeface="Helvetica" panose="020B0604020202020204" pitchFamily="34" charset="0"/>
              </a:rPr>
              <a:t>measurent</a:t>
            </a:r>
            <a:r>
              <a:rPr lang="en-US" dirty="0">
                <a:effectLst/>
                <a:latin typeface="Helvetica" panose="020B0604020202020204" pitchFamily="34" charset="0"/>
              </a:rPr>
              <a:t> data can be found in the FCS part of the Canvas course.</a:t>
            </a:r>
            <a:endParaRPr lang="en-US" dirty="0">
              <a:effectLst/>
            </a:endParaRPr>
          </a:p>
          <a:p>
            <a:pPr marL="171450" indent="-171450">
              <a:buFontTx/>
              <a:buChar char="-"/>
            </a:pPr>
            <a:endParaRPr lang="en-NL" dirty="0"/>
          </a:p>
        </p:txBody>
      </p:sp>
      <p:sp>
        <p:nvSpPr>
          <p:cNvPr id="4" name="Slide Number Placeholder 3"/>
          <p:cNvSpPr>
            <a:spLocks noGrp="1"/>
          </p:cNvSpPr>
          <p:nvPr>
            <p:ph type="sldNum" sz="quarter" idx="5"/>
          </p:nvPr>
        </p:nvSpPr>
        <p:spPr/>
        <p:txBody>
          <a:bodyPr/>
          <a:lstStyle/>
          <a:p>
            <a:fld id="{16E5B985-02CB-C043-BB52-8D24F3A71D81}" type="slidenum">
              <a:rPr lang="nl-NL" smtClean="0"/>
              <a:t>15</a:t>
            </a:fld>
            <a:endParaRPr lang="nl-NL" dirty="0"/>
          </a:p>
        </p:txBody>
      </p:sp>
    </p:spTree>
    <p:extLst>
      <p:ext uri="{BB962C8B-B14F-4D97-AF65-F5344CB8AC3E}">
        <p14:creationId xmlns:p14="http://schemas.microsoft.com/office/powerpoint/2010/main" val="19297363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16E5B985-02CB-C043-BB52-8D24F3A71D81}" type="slidenum">
              <a:rPr lang="nl-NL" smtClean="0"/>
              <a:t>16</a:t>
            </a:fld>
            <a:endParaRPr lang="nl-NL" dirty="0"/>
          </a:p>
        </p:txBody>
      </p:sp>
    </p:spTree>
    <p:extLst>
      <p:ext uri="{BB962C8B-B14F-4D97-AF65-F5344CB8AC3E}">
        <p14:creationId xmlns:p14="http://schemas.microsoft.com/office/powerpoint/2010/main" val="12535180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D8E1DE7-D1F6-4904-B540-85F14A16F10E}" type="slidenum">
              <a:rPr lang="en-GB" smtClean="0"/>
              <a:t>17</a:t>
            </a:fld>
            <a:endParaRPr lang="en-GB"/>
          </a:p>
        </p:txBody>
      </p:sp>
    </p:spTree>
    <p:extLst>
      <p:ext uri="{BB962C8B-B14F-4D97-AF65-F5344CB8AC3E}">
        <p14:creationId xmlns:p14="http://schemas.microsoft.com/office/powerpoint/2010/main" val="30089273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D8E1DE7-D1F6-4904-B540-85F14A16F10E}" type="slidenum">
              <a:rPr lang="en-GB" smtClean="0"/>
              <a:t>2</a:t>
            </a:fld>
            <a:endParaRPr lang="en-GB"/>
          </a:p>
        </p:txBody>
      </p:sp>
    </p:spTree>
    <p:extLst>
      <p:ext uri="{BB962C8B-B14F-4D97-AF65-F5344CB8AC3E}">
        <p14:creationId xmlns:p14="http://schemas.microsoft.com/office/powerpoint/2010/main" val="16247337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Watch all 4 movies!</a:t>
            </a:r>
          </a:p>
          <a:p>
            <a:r>
              <a:rPr lang="en-US" dirty="0"/>
              <a:t>The first two movies are directly relevant for this course.</a:t>
            </a:r>
          </a:p>
          <a:p>
            <a:r>
              <a:rPr lang="en-US" dirty="0"/>
              <a:t>The third one is only relevant if you need to react fast (high sampling frequency) and your measuring signal is noisy.</a:t>
            </a:r>
          </a:p>
          <a:p>
            <a:r>
              <a:rPr lang="en-US" dirty="0"/>
              <a:t>The fourth one is relevant for the non-mathematical part.</a:t>
            </a:r>
          </a:p>
        </p:txBody>
      </p:sp>
      <p:sp>
        <p:nvSpPr>
          <p:cNvPr id="4" name="Slide Number Placeholder 3"/>
          <p:cNvSpPr>
            <a:spLocks noGrp="1"/>
          </p:cNvSpPr>
          <p:nvPr>
            <p:ph type="sldNum" sz="quarter" idx="10"/>
          </p:nvPr>
        </p:nvSpPr>
        <p:spPr/>
        <p:txBody>
          <a:bodyPr/>
          <a:lstStyle/>
          <a:p>
            <a:fld id="{5D8E1DE7-D1F6-4904-B540-85F14A16F10E}" type="slidenum">
              <a:rPr lang="en-GB" smtClean="0"/>
              <a:t>3</a:t>
            </a:fld>
            <a:endParaRPr lang="en-GB"/>
          </a:p>
        </p:txBody>
      </p:sp>
    </p:spTree>
    <p:extLst>
      <p:ext uri="{BB962C8B-B14F-4D97-AF65-F5344CB8AC3E}">
        <p14:creationId xmlns:p14="http://schemas.microsoft.com/office/powerpoint/2010/main" val="3682938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Notes</a:t>
            </a:r>
          </a:p>
          <a:p>
            <a:pPr marL="171450" indent="-171450">
              <a:buFont typeface="Arial" panose="020B0604020202020204" pitchFamily="34" charset="0"/>
              <a:buChar char="•"/>
            </a:pPr>
            <a:r>
              <a:rPr lang="en-US" sz="1200" b="0" kern="1200" dirty="0">
                <a:solidFill>
                  <a:schemeClr val="tx1"/>
                </a:solidFill>
                <a:effectLst/>
                <a:latin typeface="+mn-lt"/>
                <a:ea typeface="+mn-ea"/>
                <a:cs typeface="+mn-cs"/>
              </a:rPr>
              <a:t>The servo feedback signal is a PWM signal with a period of approx. 1.1 </a:t>
            </a:r>
            <a:r>
              <a:rPr lang="en-US" sz="1200" b="0" kern="1200" dirty="0" err="1">
                <a:solidFill>
                  <a:schemeClr val="tx1"/>
                </a:solidFill>
                <a:effectLst/>
                <a:latin typeface="+mn-lt"/>
                <a:ea typeface="+mn-ea"/>
                <a:cs typeface="+mn-cs"/>
              </a:rPr>
              <a:t>ms.</a:t>
            </a:r>
            <a:r>
              <a:rPr lang="en-US" sz="1200" b="0" kern="1200" dirty="0">
                <a:solidFill>
                  <a:schemeClr val="tx1"/>
                </a:solidFill>
                <a:effectLst/>
                <a:latin typeface="+mn-lt"/>
                <a:ea typeface="+mn-ea"/>
                <a:cs typeface="+mn-cs"/>
              </a:rPr>
              <a:t> The servo control signal is a PWM signal with a period of 20 </a:t>
            </a:r>
            <a:r>
              <a:rPr lang="en-US" sz="1200" b="0" kern="1200" dirty="0" err="1">
                <a:solidFill>
                  <a:schemeClr val="tx1"/>
                </a:solidFill>
                <a:effectLst/>
                <a:latin typeface="+mn-lt"/>
                <a:ea typeface="+mn-ea"/>
                <a:cs typeface="+mn-cs"/>
              </a:rPr>
              <a:t>ms.</a:t>
            </a:r>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 servo feedback is updated every 1.1 </a:t>
            </a:r>
            <a:r>
              <a:rPr lang="en-US" sz="1200" b="0" kern="1200" dirty="0" err="1">
                <a:solidFill>
                  <a:schemeClr val="tx1"/>
                </a:solidFill>
                <a:effectLst/>
                <a:latin typeface="+mn-lt"/>
                <a:ea typeface="+mn-ea"/>
                <a:cs typeface="+mn-cs"/>
              </a:rPr>
              <a:t>ms</a:t>
            </a:r>
            <a:r>
              <a:rPr lang="en-US" sz="1200" b="0" kern="1200" dirty="0">
                <a:solidFill>
                  <a:schemeClr val="tx1"/>
                </a:solidFill>
                <a:effectLst/>
                <a:latin typeface="+mn-lt"/>
                <a:ea typeface="+mn-ea"/>
                <a:cs typeface="+mn-cs"/>
              </a:rPr>
              <a:t> and we want to use this signal to control the servo every 20 </a:t>
            </a:r>
            <a:r>
              <a:rPr lang="en-US" sz="1200" b="0" kern="1200" dirty="0" err="1">
                <a:solidFill>
                  <a:schemeClr val="tx1"/>
                </a:solidFill>
                <a:effectLst/>
                <a:latin typeface="+mn-lt"/>
                <a:ea typeface="+mn-ea"/>
                <a:cs typeface="+mn-cs"/>
              </a:rPr>
              <a:t>ms.</a:t>
            </a:r>
            <a:endParaRPr lang="en-US" sz="1200" b="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kern="1200" dirty="0">
                <a:solidFill>
                  <a:schemeClr val="tx1"/>
                </a:solidFill>
                <a:effectLst/>
                <a:latin typeface="+mn-lt"/>
                <a:ea typeface="+mn-ea"/>
                <a:cs typeface="+mn-cs"/>
              </a:rPr>
              <a:t>Execute the PID control loop at a fixed rate. This way the behavior is more predictable and the calculations do not have to incorporate variation in control rate.</a:t>
            </a:r>
          </a:p>
          <a:p>
            <a:pPr marL="171450" indent="-171450">
              <a:buFont typeface="Arial" panose="020B0604020202020204" pitchFamily="34" charset="0"/>
              <a:buChar char="•"/>
            </a:pPr>
            <a:r>
              <a:rPr lang="en-US" sz="1200" b="0" kern="1200" dirty="0">
                <a:solidFill>
                  <a:schemeClr val="tx1"/>
                </a:solidFill>
                <a:effectLst/>
                <a:latin typeface="+mn-lt"/>
                <a:ea typeface="+mn-ea"/>
                <a:cs typeface="+mn-cs"/>
              </a:rPr>
              <a:t>The servo feedback signal pulse width ranges </a:t>
            </a:r>
            <a:r>
              <a:rPr lang="en-US" sz="1200" b="0" kern="1200" dirty="0" err="1">
                <a:solidFill>
                  <a:schemeClr val="tx1"/>
                </a:solidFill>
                <a:effectLst/>
                <a:latin typeface="+mn-lt"/>
                <a:ea typeface="+mn-ea"/>
                <a:cs typeface="+mn-cs"/>
              </a:rPr>
              <a:t>appr</a:t>
            </a:r>
            <a:r>
              <a:rPr lang="en-US" sz="1200" b="0" kern="1200" dirty="0">
                <a:solidFill>
                  <a:schemeClr val="tx1"/>
                </a:solidFill>
                <a:effectLst/>
                <a:latin typeface="+mn-lt"/>
                <a:ea typeface="+mn-ea"/>
                <a:cs typeface="+mn-cs"/>
              </a:rPr>
              <a:t>. from 32..1010 for one rotation, so </a:t>
            </a:r>
            <a:r>
              <a:rPr lang="en-US" sz="1200" b="0" kern="1200" dirty="0" err="1">
                <a:solidFill>
                  <a:schemeClr val="tx1"/>
                </a:solidFill>
                <a:effectLst/>
                <a:latin typeface="+mn-lt"/>
                <a:ea typeface="+mn-ea"/>
                <a:cs typeface="+mn-cs"/>
              </a:rPr>
              <a:t>appr</a:t>
            </a:r>
            <a:r>
              <a:rPr lang="en-US" sz="1200" b="0" kern="1200" dirty="0">
                <a:solidFill>
                  <a:schemeClr val="tx1"/>
                </a:solidFill>
                <a:effectLst/>
                <a:latin typeface="+mn-lt"/>
                <a:ea typeface="+mn-ea"/>
                <a:cs typeface="+mn-cs"/>
              </a:rPr>
              <a:t>. 1000 increments.</a:t>
            </a:r>
          </a:p>
          <a:p>
            <a:pPr marL="171450" indent="-171450">
              <a:buFont typeface="Arial" panose="020B0604020202020204" pitchFamily="34" charset="0"/>
              <a:buChar char="•"/>
            </a:pPr>
            <a:r>
              <a:rPr lang="en-US" sz="1200" b="0" kern="1200" dirty="0">
                <a:solidFill>
                  <a:schemeClr val="tx1"/>
                </a:solidFill>
                <a:effectLst/>
                <a:latin typeface="+mn-lt"/>
                <a:ea typeface="+mn-ea"/>
                <a:cs typeface="+mn-cs"/>
              </a:rPr>
              <a:t>The servo feedback signal can be read using a timer in the PWM input mode, see the Timer presentation for details. This will result in a number representing the feedback signal pulse width 32..1010 µs.</a:t>
            </a:r>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At maximum speed one rotation takes about 500 </a:t>
            </a:r>
            <a:r>
              <a:rPr lang="en-US" sz="1200" b="0" kern="1200" dirty="0" err="1">
                <a:solidFill>
                  <a:schemeClr val="tx1"/>
                </a:solidFill>
                <a:effectLst/>
                <a:latin typeface="+mn-lt"/>
                <a:ea typeface="+mn-ea"/>
                <a:cs typeface="+mn-cs"/>
              </a:rPr>
              <a:t>ms.</a:t>
            </a:r>
            <a:r>
              <a:rPr lang="en-US" sz="1200" b="0" kern="1200" dirty="0">
                <a:solidFill>
                  <a:schemeClr val="tx1"/>
                </a:solidFill>
                <a:effectLst/>
                <a:latin typeface="+mn-lt"/>
                <a:ea typeface="+mn-ea"/>
                <a:cs typeface="+mn-cs"/>
              </a:rPr>
              <a:t> For 20 </a:t>
            </a:r>
            <a:r>
              <a:rPr lang="en-US" sz="1200" b="0" kern="1200" dirty="0" err="1">
                <a:solidFill>
                  <a:schemeClr val="tx1"/>
                </a:solidFill>
                <a:effectLst/>
                <a:latin typeface="+mn-lt"/>
                <a:ea typeface="+mn-ea"/>
                <a:cs typeface="+mn-cs"/>
              </a:rPr>
              <a:t>ms</a:t>
            </a:r>
            <a:r>
              <a:rPr lang="en-US" sz="1200" b="0" kern="1200" dirty="0">
                <a:solidFill>
                  <a:schemeClr val="tx1"/>
                </a:solidFill>
                <a:effectLst/>
                <a:latin typeface="+mn-lt"/>
                <a:ea typeface="+mn-ea"/>
                <a:cs typeface="+mn-cs"/>
              </a:rPr>
              <a:t> this is about 40 increments.</a:t>
            </a:r>
          </a:p>
          <a:p>
            <a:pPr marL="171450" indent="-171450">
              <a:buFont typeface="Arial" panose="020B0604020202020204" pitchFamily="34" charset="0"/>
              <a:buChar char="•"/>
            </a:pPr>
            <a:r>
              <a:rPr lang="en-US" sz="1200" b="0" kern="1200" dirty="0">
                <a:solidFill>
                  <a:schemeClr val="tx1"/>
                </a:solidFill>
                <a:effectLst/>
                <a:latin typeface="+mn-lt"/>
                <a:ea typeface="+mn-ea"/>
                <a:cs typeface="+mn-cs"/>
              </a:rPr>
              <a:t>Limit the PWM output signal to the servo to the allowed range!</a:t>
            </a:r>
          </a:p>
          <a:p>
            <a:pPr marL="171450" indent="-171450">
              <a:buFont typeface="Arial" panose="020B0604020202020204" pitchFamily="34" charset="0"/>
              <a:buChar char="•"/>
            </a:pPr>
            <a:r>
              <a:rPr lang="en-US" sz="1200" b="0" kern="1200" dirty="0">
                <a:solidFill>
                  <a:schemeClr val="tx1"/>
                </a:solidFill>
                <a:effectLst/>
                <a:latin typeface="+mn-lt"/>
                <a:ea typeface="+mn-ea"/>
                <a:cs typeface="+mn-cs"/>
              </a:rPr>
              <a:t>One can choose to express the position as an angle -180 degrees … +180 degrees.</a:t>
            </a:r>
          </a:p>
          <a:p>
            <a:pPr marL="171450" indent="-171450">
              <a:buFont typeface="Arial" panose="020B0604020202020204" pitchFamily="34" charset="0"/>
              <a:buChar char="•"/>
            </a:pPr>
            <a:r>
              <a:rPr lang="en-US" sz="1200" b="0" kern="1200" dirty="0">
                <a:solidFill>
                  <a:schemeClr val="tx1"/>
                </a:solidFill>
                <a:effectLst/>
                <a:latin typeface="+mn-lt"/>
                <a:ea typeface="+mn-ea"/>
                <a:cs typeface="+mn-cs"/>
              </a:rPr>
              <a:t>One can also allow the desired position value to wrap-around so with a value of 100 (cm) the robot will drive 100 cm. Note that the LEGO Mindstorms EV3 robot has such a feature.</a:t>
            </a:r>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In this case one has to deal with the wrap-around of the position feedback signal.</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kern="1200" dirty="0">
                <a:solidFill>
                  <a:schemeClr val="tx1"/>
                </a:solidFill>
                <a:effectLst/>
                <a:latin typeface="+mn-lt"/>
                <a:ea typeface="+mn-ea"/>
                <a:cs typeface="+mn-cs"/>
              </a:rPr>
              <a:t>For pseudo-code of a PID controller see the introduction_to_pid_controllers_ed2.pdf document in Toolbox-&gt;Example programs or </a:t>
            </a:r>
            <a:r>
              <a:rPr lang="nl-NL" sz="1200" dirty="0">
                <a:hlinkClick r:id="rId3"/>
              </a:rPr>
              <a:t>http://brettbeauregard.com/blog/2011/04/improving-the-beginners-pid-introduction/</a:t>
            </a:r>
            <a:r>
              <a:rPr lang="nl-NL" sz="1200"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kern="1200" dirty="0">
              <a:solidFill>
                <a:schemeClr val="tx1"/>
              </a:solidFill>
              <a:effectLst/>
              <a:latin typeface="+mn-lt"/>
              <a:ea typeface="+mn-ea"/>
              <a:cs typeface="+mn-cs"/>
            </a:endParaRPr>
          </a:p>
          <a:p>
            <a:pPr marL="171450" indent="-171450">
              <a:buFont typeface="Arial" panose="020B0604020202020204" pitchFamily="34" charset="0"/>
              <a:buChar char="•"/>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5D8E1DE7-D1F6-4904-B540-85F14A16F10E}" type="slidenum">
              <a:rPr lang="en-GB" smtClean="0"/>
              <a:t>4</a:t>
            </a:fld>
            <a:endParaRPr lang="en-GB"/>
          </a:p>
        </p:txBody>
      </p:sp>
    </p:spTree>
    <p:extLst>
      <p:ext uri="{BB962C8B-B14F-4D97-AF65-F5344CB8AC3E}">
        <p14:creationId xmlns:p14="http://schemas.microsoft.com/office/powerpoint/2010/main" val="4115811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5D8E1DE7-D1F6-4904-B540-85F14A16F10E}" type="slidenum">
              <a:rPr lang="en-GB" smtClean="0"/>
              <a:t>5</a:t>
            </a:fld>
            <a:endParaRPr lang="en-GB"/>
          </a:p>
        </p:txBody>
      </p:sp>
    </p:spTree>
    <p:extLst>
      <p:ext uri="{BB962C8B-B14F-4D97-AF65-F5344CB8AC3E}">
        <p14:creationId xmlns:p14="http://schemas.microsoft.com/office/powerpoint/2010/main" val="1148750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D8E1DE7-D1F6-4904-B540-85F14A16F10E}" type="slidenum">
              <a:rPr lang="en-GB" smtClean="0"/>
              <a:t>6</a:t>
            </a:fld>
            <a:endParaRPr lang="en-GB"/>
          </a:p>
        </p:txBody>
      </p:sp>
    </p:spTree>
    <p:extLst>
      <p:ext uri="{BB962C8B-B14F-4D97-AF65-F5344CB8AC3E}">
        <p14:creationId xmlns:p14="http://schemas.microsoft.com/office/powerpoint/2010/main" val="36839489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result is very dependent on the process / plant and finding proper settings might require some experimenting.</a:t>
            </a:r>
          </a:p>
        </p:txBody>
      </p:sp>
      <p:sp>
        <p:nvSpPr>
          <p:cNvPr id="4" name="Slide Number Placeholder 3"/>
          <p:cNvSpPr>
            <a:spLocks noGrp="1"/>
          </p:cNvSpPr>
          <p:nvPr>
            <p:ph type="sldNum" sz="quarter" idx="5"/>
          </p:nvPr>
        </p:nvSpPr>
        <p:spPr/>
        <p:txBody>
          <a:bodyPr/>
          <a:lstStyle/>
          <a:p>
            <a:fld id="{5D8E1DE7-D1F6-4904-B540-85F14A16F10E}" type="slidenum">
              <a:rPr lang="en-GB" smtClean="0"/>
              <a:t>7</a:t>
            </a:fld>
            <a:endParaRPr lang="en-GB"/>
          </a:p>
        </p:txBody>
      </p:sp>
    </p:spTree>
    <p:extLst>
      <p:ext uri="{BB962C8B-B14F-4D97-AF65-F5344CB8AC3E}">
        <p14:creationId xmlns:p14="http://schemas.microsoft.com/office/powerpoint/2010/main" val="29549340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dirty="0"/>
              <a:t>Works only for 1</a:t>
            </a:r>
            <a:r>
              <a:rPr lang="en-US" sz="1400" baseline="30000" dirty="0"/>
              <a:t>st</a:t>
            </a:r>
            <a:r>
              <a:rPr lang="en-US" sz="1400" dirty="0"/>
              <a:t> order with delays and 2</a:t>
            </a:r>
            <a:r>
              <a:rPr lang="en-US" sz="1400" baseline="30000" dirty="0"/>
              <a:t>nd</a:t>
            </a:r>
            <a:r>
              <a:rPr lang="en-US" sz="1400" dirty="0"/>
              <a:t> order or greater.</a:t>
            </a:r>
          </a:p>
          <a:p>
            <a:r>
              <a:rPr lang="en-US" sz="1400" dirty="0"/>
              <a:t>These tuning rules do not work for integrating processes ( e.g. position control of a servo )</a:t>
            </a:r>
          </a:p>
        </p:txBody>
      </p:sp>
      <p:sp>
        <p:nvSpPr>
          <p:cNvPr id="4" name="Slide Number Placeholder 3"/>
          <p:cNvSpPr>
            <a:spLocks noGrp="1"/>
          </p:cNvSpPr>
          <p:nvPr>
            <p:ph type="sldNum" sz="quarter" idx="5"/>
          </p:nvPr>
        </p:nvSpPr>
        <p:spPr/>
        <p:txBody>
          <a:bodyPr/>
          <a:lstStyle/>
          <a:p>
            <a:fld id="{5D8E1DE7-D1F6-4904-B540-85F14A16F10E}" type="slidenum">
              <a:rPr lang="en-GB" smtClean="0"/>
              <a:t>8</a:t>
            </a:fld>
            <a:endParaRPr lang="en-GB"/>
          </a:p>
        </p:txBody>
      </p:sp>
    </p:spTree>
    <p:extLst>
      <p:ext uri="{BB962C8B-B14F-4D97-AF65-F5344CB8AC3E}">
        <p14:creationId xmlns:p14="http://schemas.microsoft.com/office/powerpoint/2010/main" val="18644214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D8E1DE7-D1F6-4904-B540-85F14A16F10E}" type="slidenum">
              <a:rPr lang="en-GB" smtClean="0"/>
              <a:t>9</a:t>
            </a:fld>
            <a:endParaRPr lang="en-GB"/>
          </a:p>
        </p:txBody>
      </p:sp>
    </p:spTree>
    <p:extLst>
      <p:ext uri="{BB962C8B-B14F-4D97-AF65-F5344CB8AC3E}">
        <p14:creationId xmlns:p14="http://schemas.microsoft.com/office/powerpoint/2010/main" val="42654451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obj" preserve="1">
  <p:cSld name="Titel en object">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sz="2800"/>
            </a:lvl1pPr>
          </a:lstStyle>
          <a:p>
            <a:r>
              <a:rPr lang="nl-NL" dirty="0"/>
              <a:t>Titel </a:t>
            </a:r>
            <a:r>
              <a:rPr lang="nl-NL" dirty="0" err="1"/>
              <a:t>volgblad</a:t>
            </a:r>
            <a:r>
              <a:rPr lang="nl-NL" dirty="0"/>
              <a:t> </a:t>
            </a:r>
            <a:r>
              <a:rPr lang="nl-NL" dirty="0" err="1"/>
              <a:t>Arial</a:t>
            </a:r>
            <a:r>
              <a:rPr lang="nl-NL" dirty="0"/>
              <a:t> 28pt</a:t>
            </a:r>
          </a:p>
        </p:txBody>
      </p:sp>
      <p:sp>
        <p:nvSpPr>
          <p:cNvPr id="3" name="Tijdelijke aanduiding voor inhoud 2"/>
          <p:cNvSpPr>
            <a:spLocks noGrp="1"/>
          </p:cNvSpPr>
          <p:nvPr>
            <p:ph idx="1" hasCustomPrompt="1"/>
          </p:nvPr>
        </p:nvSpPr>
        <p:spPr/>
        <p:txBody>
          <a:bodyPr/>
          <a:lstStyle>
            <a:lvl1pPr>
              <a:defRPr sz="2400">
                <a:latin typeface="Arial"/>
                <a:cs typeface="Arial"/>
              </a:defRPr>
            </a:lvl1pPr>
            <a:lvl2pPr>
              <a:defRPr sz="2000"/>
            </a:lvl2pPr>
          </a:lstStyle>
          <a:p>
            <a:pPr lvl="0"/>
            <a:r>
              <a:rPr lang="nl-NL" dirty="0"/>
              <a:t>Klik om de tekststijl van het sjabloon te bewerken</a:t>
            </a:r>
          </a:p>
          <a:p>
            <a:pPr lvl="1"/>
            <a:r>
              <a:rPr lang="nl-NL" dirty="0"/>
              <a:t>Tweede niveau</a:t>
            </a:r>
          </a:p>
        </p:txBody>
      </p:sp>
      <p:sp>
        <p:nvSpPr>
          <p:cNvPr id="7" name="Tijdelijke aanduiding voor voettekst 4"/>
          <p:cNvSpPr>
            <a:spLocks noGrp="1"/>
          </p:cNvSpPr>
          <p:nvPr>
            <p:ph type="ftr" sz="quarter" idx="11"/>
          </p:nvPr>
        </p:nvSpPr>
        <p:spPr>
          <a:xfrm>
            <a:off x="1912139" y="4630341"/>
            <a:ext cx="4870548" cy="273844"/>
          </a:xfrm>
          <a:prstGeom prst="rect">
            <a:avLst/>
          </a:prstGeom>
        </p:spPr>
        <p:txBody>
          <a:bodyPr/>
          <a:lstStyle/>
          <a:p>
            <a:endParaRPr lang="nl-NL"/>
          </a:p>
        </p:txBody>
      </p:sp>
      <p:sp>
        <p:nvSpPr>
          <p:cNvPr id="8" name="Tijdelijke aanduiding voor dianummer 5"/>
          <p:cNvSpPr>
            <a:spLocks noGrp="1"/>
          </p:cNvSpPr>
          <p:nvPr>
            <p:ph type="sldNum" sz="quarter" idx="12"/>
          </p:nvPr>
        </p:nvSpPr>
        <p:spPr>
          <a:xfrm>
            <a:off x="6970296" y="4641987"/>
            <a:ext cx="829797" cy="273844"/>
          </a:xfrm>
          <a:prstGeom prst="rect">
            <a:avLst/>
          </a:prstGeom>
        </p:spPr>
        <p:txBody>
          <a:bodyPr/>
          <a:lstStyle/>
          <a:p>
            <a:fld id="{A9096D49-DAE3-40DE-93E0-41688E0A5016}" type="slidenum">
              <a:rPr lang="nl-NL" smtClean="0"/>
              <a:t>‹#›</a:t>
            </a:fld>
            <a:endParaRPr lang="nl-NL"/>
          </a:p>
        </p:txBody>
      </p:sp>
    </p:spTree>
    <p:extLst>
      <p:ext uri="{BB962C8B-B14F-4D97-AF65-F5344CB8AC3E}">
        <p14:creationId xmlns:p14="http://schemas.microsoft.com/office/powerpoint/2010/main" val="41306218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Vergelijking">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normAutofit/>
          </a:bodyPr>
          <a:lstStyle>
            <a:lvl1pPr>
              <a:defRPr sz="2800"/>
            </a:lvl1pPr>
          </a:lstStyle>
          <a:p>
            <a:r>
              <a:rPr lang="nl-NL" dirty="0"/>
              <a:t>Titel </a:t>
            </a:r>
            <a:r>
              <a:rPr lang="nl-NL" dirty="0" err="1"/>
              <a:t>volgblad</a:t>
            </a:r>
            <a:r>
              <a:rPr lang="nl-NL" dirty="0"/>
              <a:t> </a:t>
            </a:r>
            <a:r>
              <a:rPr lang="nl-NL" dirty="0" err="1"/>
              <a:t>Arial</a:t>
            </a:r>
            <a:r>
              <a:rPr lang="nl-NL" dirty="0"/>
              <a:t> 28pt</a:t>
            </a:r>
          </a:p>
        </p:txBody>
      </p:sp>
      <p:sp>
        <p:nvSpPr>
          <p:cNvPr id="4" name="Tijdelijke aanduiding voor inhoud 3"/>
          <p:cNvSpPr>
            <a:spLocks noGrp="1"/>
          </p:cNvSpPr>
          <p:nvPr>
            <p:ph sz="half" idx="2"/>
          </p:nvPr>
        </p:nvSpPr>
        <p:spPr>
          <a:xfrm>
            <a:off x="457200" y="1285598"/>
            <a:ext cx="4040188" cy="2962275"/>
          </a:xfrm>
        </p:spPr>
        <p:txBody>
          <a:bodyPr>
            <a:normAutofit/>
          </a:bodyPr>
          <a:lstStyle>
            <a:lvl1pPr>
              <a:defRPr sz="20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l-NL" dirty="0"/>
              <a:t>Klik om de tekststijl van het model te bewerken</a:t>
            </a:r>
          </a:p>
        </p:txBody>
      </p:sp>
      <p:sp>
        <p:nvSpPr>
          <p:cNvPr id="6" name="Tijdelijke aanduiding voor inhoud 5"/>
          <p:cNvSpPr>
            <a:spLocks noGrp="1"/>
          </p:cNvSpPr>
          <p:nvPr>
            <p:ph sz="quarter" idx="4"/>
          </p:nvPr>
        </p:nvSpPr>
        <p:spPr>
          <a:xfrm>
            <a:off x="4645027" y="1285598"/>
            <a:ext cx="4041775" cy="2962275"/>
          </a:xfrm>
        </p:spPr>
        <p:txBody>
          <a:bodyPr>
            <a:normAutofit/>
          </a:bodyPr>
          <a:lstStyle>
            <a:lvl1pPr>
              <a:defRPr sz="20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l-NL" dirty="0"/>
              <a:t>Klik om de tekststijl van het model te bewerken</a:t>
            </a:r>
          </a:p>
        </p:txBody>
      </p:sp>
      <p:sp>
        <p:nvSpPr>
          <p:cNvPr id="10" name="Tijdelijke aanduiding voor voettekst 4"/>
          <p:cNvSpPr>
            <a:spLocks noGrp="1"/>
          </p:cNvSpPr>
          <p:nvPr>
            <p:ph type="ftr" sz="quarter" idx="11"/>
          </p:nvPr>
        </p:nvSpPr>
        <p:spPr>
          <a:xfrm>
            <a:off x="1912139" y="4630341"/>
            <a:ext cx="4870548" cy="273844"/>
          </a:xfrm>
          <a:prstGeom prst="rect">
            <a:avLst/>
          </a:prstGeom>
        </p:spPr>
        <p:txBody>
          <a:bodyPr/>
          <a:lstStyle/>
          <a:p>
            <a:endParaRPr lang="nl-NL"/>
          </a:p>
        </p:txBody>
      </p:sp>
      <p:sp>
        <p:nvSpPr>
          <p:cNvPr id="11" name="Tijdelijke aanduiding voor dianummer 5"/>
          <p:cNvSpPr>
            <a:spLocks noGrp="1"/>
          </p:cNvSpPr>
          <p:nvPr>
            <p:ph type="sldNum" sz="quarter" idx="12"/>
          </p:nvPr>
        </p:nvSpPr>
        <p:spPr>
          <a:xfrm>
            <a:off x="6970294" y="4641987"/>
            <a:ext cx="829797" cy="273844"/>
          </a:xfrm>
          <a:prstGeom prst="rect">
            <a:avLst/>
          </a:prstGeom>
        </p:spPr>
        <p:txBody>
          <a:bodyPr/>
          <a:lstStyle/>
          <a:p>
            <a:fld id="{A9096D49-DAE3-40DE-93E0-41688E0A5016}" type="slidenum">
              <a:rPr lang="nl-NL" smtClean="0"/>
              <a:t>‹#›</a:t>
            </a:fld>
            <a:endParaRPr lang="nl-NL"/>
          </a:p>
        </p:txBody>
      </p:sp>
    </p:spTree>
    <p:extLst>
      <p:ext uri="{BB962C8B-B14F-4D97-AF65-F5344CB8AC3E}">
        <p14:creationId xmlns:p14="http://schemas.microsoft.com/office/powerpoint/2010/main" val="35781571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picTx" preserve="1">
  <p:cSld name="Afbeelding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1792288" y="3600451"/>
            <a:ext cx="5486400" cy="425450"/>
          </a:xfrm>
        </p:spPr>
        <p:txBody>
          <a:bodyPr anchor="b">
            <a:noAutofit/>
          </a:bodyPr>
          <a:lstStyle>
            <a:lvl1pPr algn="l">
              <a:defRPr sz="2000" b="1"/>
            </a:lvl1pPr>
          </a:lstStyle>
          <a:p>
            <a:r>
              <a:rPr lang="nl-NL" dirty="0"/>
              <a:t>Titelstijl van model bewerken</a:t>
            </a:r>
          </a:p>
        </p:txBody>
      </p:sp>
      <p:sp>
        <p:nvSpPr>
          <p:cNvPr id="3" name="Tijdelijke aanduiding voor afbeelding 2"/>
          <p:cNvSpPr>
            <a:spLocks noGrp="1"/>
          </p:cNvSpPr>
          <p:nvPr>
            <p:ph type="pic" idx="1"/>
          </p:nvPr>
        </p:nvSpPr>
        <p:spPr>
          <a:xfrm>
            <a:off x="1792288" y="460375"/>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l-NL" dirty="0"/>
          </a:p>
        </p:txBody>
      </p:sp>
      <p:sp>
        <p:nvSpPr>
          <p:cNvPr id="4" name="Tijdelijke aanduiding voor tekst 3"/>
          <p:cNvSpPr>
            <a:spLocks noGrp="1"/>
          </p:cNvSpPr>
          <p:nvPr>
            <p:ph type="body" sz="half" idx="2"/>
          </p:nvPr>
        </p:nvSpPr>
        <p:spPr>
          <a:xfrm>
            <a:off x="1792288" y="4025901"/>
            <a:ext cx="5486400" cy="60325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dirty="0"/>
              <a:t>Klik om de tekststijl van het model te bewerken</a:t>
            </a:r>
          </a:p>
        </p:txBody>
      </p:sp>
    </p:spTree>
    <p:extLst>
      <p:ext uri="{BB962C8B-B14F-4D97-AF65-F5344CB8AC3E}">
        <p14:creationId xmlns:p14="http://schemas.microsoft.com/office/powerpoint/2010/main" val="32209393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1_Titeldia-A_NL">
    <p:spTree>
      <p:nvGrpSpPr>
        <p:cNvPr id="1" name=""/>
        <p:cNvGrpSpPr/>
        <p:nvPr/>
      </p:nvGrpSpPr>
      <p:grpSpPr>
        <a:xfrm>
          <a:off x="0" y="0"/>
          <a:ext cx="0" cy="0"/>
          <a:chOff x="0" y="0"/>
          <a:chExt cx="0" cy="0"/>
        </a:xfrm>
      </p:grpSpPr>
      <p:pic>
        <p:nvPicPr>
          <p:cNvPr id="4" name="Afbeelding 3" descr="sheet breedbeeld PPT-1.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 y="0"/>
            <a:ext cx="9181279" cy="5166000"/>
          </a:xfrm>
          <a:prstGeom prst="rect">
            <a:avLst/>
          </a:prstGeom>
        </p:spPr>
      </p:pic>
    </p:spTree>
    <p:extLst>
      <p:ext uri="{BB962C8B-B14F-4D97-AF65-F5344CB8AC3E}">
        <p14:creationId xmlns:p14="http://schemas.microsoft.com/office/powerpoint/2010/main" val="47927923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2_Titeldia-B_NL">
    <p:spTree>
      <p:nvGrpSpPr>
        <p:cNvPr id="1" name=""/>
        <p:cNvGrpSpPr/>
        <p:nvPr/>
      </p:nvGrpSpPr>
      <p:grpSpPr>
        <a:xfrm>
          <a:off x="0" y="0"/>
          <a:ext cx="0" cy="0"/>
          <a:chOff x="0" y="0"/>
          <a:chExt cx="0" cy="0"/>
        </a:xfrm>
      </p:grpSpPr>
      <p:pic>
        <p:nvPicPr>
          <p:cNvPr id="2" name="Afbeelding 1" descr="sheet breedbeeld PPT-B.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 y="0"/>
            <a:ext cx="9181279" cy="5166000"/>
          </a:xfrm>
          <a:prstGeom prst="rect">
            <a:avLst/>
          </a:prstGeom>
        </p:spPr>
      </p:pic>
    </p:spTree>
    <p:extLst>
      <p:ext uri="{BB962C8B-B14F-4D97-AF65-F5344CB8AC3E}">
        <p14:creationId xmlns:p14="http://schemas.microsoft.com/office/powerpoint/2010/main" val="57914778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2_Titelblad-A_NL">
    <p:spTree>
      <p:nvGrpSpPr>
        <p:cNvPr id="1" name=""/>
        <p:cNvGrpSpPr/>
        <p:nvPr/>
      </p:nvGrpSpPr>
      <p:grpSpPr>
        <a:xfrm>
          <a:off x="0" y="0"/>
          <a:ext cx="0" cy="0"/>
          <a:chOff x="0" y="0"/>
          <a:chExt cx="0" cy="0"/>
        </a:xfrm>
      </p:grpSpPr>
      <p:pic>
        <p:nvPicPr>
          <p:cNvPr id="7" name="Afbeelding 6" descr="sheet breedbeeld PPT-1.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 y="0"/>
            <a:ext cx="9149289" cy="5148000"/>
          </a:xfrm>
          <a:prstGeom prst="rect">
            <a:avLst/>
          </a:prstGeom>
        </p:spPr>
      </p:pic>
      <p:sp>
        <p:nvSpPr>
          <p:cNvPr id="2" name="Titel 1"/>
          <p:cNvSpPr>
            <a:spLocks noGrp="1"/>
          </p:cNvSpPr>
          <p:nvPr>
            <p:ph type="title" hasCustomPrompt="1"/>
          </p:nvPr>
        </p:nvSpPr>
        <p:spPr>
          <a:xfrm>
            <a:off x="457200" y="279401"/>
            <a:ext cx="8229600" cy="1837267"/>
          </a:xfrm>
        </p:spPr>
        <p:txBody>
          <a:bodyPr anchor="t"/>
          <a:lstStyle>
            <a:lvl1pPr>
              <a:defRPr sz="3200"/>
            </a:lvl1pPr>
          </a:lstStyle>
          <a:p>
            <a:r>
              <a:rPr lang="nl-NL"/>
              <a:t>Titel van presentatie, Arial 32pt</a:t>
            </a:r>
          </a:p>
        </p:txBody>
      </p:sp>
      <p:sp>
        <p:nvSpPr>
          <p:cNvPr id="5" name="Tijdelijke aanduiding voor voettekst 4"/>
          <p:cNvSpPr>
            <a:spLocks noGrp="1"/>
          </p:cNvSpPr>
          <p:nvPr>
            <p:ph type="ftr" sz="quarter" idx="11"/>
          </p:nvPr>
        </p:nvSpPr>
        <p:spPr>
          <a:xfrm>
            <a:off x="1738642" y="4767264"/>
            <a:ext cx="4281158" cy="274637"/>
          </a:xfrm>
          <a:prstGeom prst="rect">
            <a:avLst/>
          </a:prstGeom>
        </p:spPr>
        <p:txBody>
          <a:bodyPr/>
          <a:lstStyle/>
          <a:p>
            <a:endParaRPr lang="nl-NL"/>
          </a:p>
        </p:txBody>
      </p:sp>
      <p:sp>
        <p:nvSpPr>
          <p:cNvPr id="6" name="Tijdelijke aanduiding voor dianummer 5"/>
          <p:cNvSpPr>
            <a:spLocks noGrp="1"/>
          </p:cNvSpPr>
          <p:nvPr>
            <p:ph type="sldNum" sz="quarter" idx="12"/>
          </p:nvPr>
        </p:nvSpPr>
        <p:spPr>
          <a:xfrm>
            <a:off x="6553202" y="4767264"/>
            <a:ext cx="1610267" cy="274637"/>
          </a:xfrm>
          <a:prstGeom prst="rect">
            <a:avLst/>
          </a:prstGeom>
        </p:spPr>
        <p:txBody>
          <a:bodyPr/>
          <a:lstStyle/>
          <a:p>
            <a:fld id="{A9096D49-DAE3-40DE-93E0-41688E0A5016}" type="slidenum">
              <a:rPr lang="nl-NL" smtClean="0"/>
              <a:t>‹#›</a:t>
            </a:fld>
            <a:endParaRPr lang="nl-NL"/>
          </a:p>
        </p:txBody>
      </p:sp>
    </p:spTree>
    <p:extLst>
      <p:ext uri="{BB962C8B-B14F-4D97-AF65-F5344CB8AC3E}">
        <p14:creationId xmlns:p14="http://schemas.microsoft.com/office/powerpoint/2010/main" val="11361313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2_Titelblad-B_NL">
    <p:spTree>
      <p:nvGrpSpPr>
        <p:cNvPr id="1" name=""/>
        <p:cNvGrpSpPr/>
        <p:nvPr/>
      </p:nvGrpSpPr>
      <p:grpSpPr>
        <a:xfrm>
          <a:off x="0" y="0"/>
          <a:ext cx="0" cy="0"/>
          <a:chOff x="0" y="0"/>
          <a:chExt cx="0" cy="0"/>
        </a:xfrm>
      </p:grpSpPr>
      <p:pic>
        <p:nvPicPr>
          <p:cNvPr id="2" name="Afbeelding 1" descr="sheet breedbeeld PPT-2.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9288" cy="5148000"/>
          </a:xfrm>
          <a:prstGeom prst="rect">
            <a:avLst/>
          </a:prstGeom>
        </p:spPr>
      </p:pic>
      <p:sp>
        <p:nvSpPr>
          <p:cNvPr id="5" name="Tijdelijke aanduiding voor voettekst 4"/>
          <p:cNvSpPr>
            <a:spLocks noGrp="1"/>
          </p:cNvSpPr>
          <p:nvPr>
            <p:ph type="ftr" sz="quarter" idx="11"/>
          </p:nvPr>
        </p:nvSpPr>
        <p:spPr>
          <a:xfrm>
            <a:off x="1738642" y="4767264"/>
            <a:ext cx="4281158" cy="274637"/>
          </a:xfrm>
          <a:prstGeom prst="rect">
            <a:avLst/>
          </a:prstGeom>
        </p:spPr>
        <p:txBody>
          <a:bodyPr/>
          <a:lstStyle/>
          <a:p>
            <a:endParaRPr lang="nl-NL"/>
          </a:p>
        </p:txBody>
      </p:sp>
      <p:sp>
        <p:nvSpPr>
          <p:cNvPr id="6" name="Tijdelijke aanduiding voor dianummer 5"/>
          <p:cNvSpPr>
            <a:spLocks noGrp="1"/>
          </p:cNvSpPr>
          <p:nvPr>
            <p:ph type="sldNum" sz="quarter" idx="12"/>
          </p:nvPr>
        </p:nvSpPr>
        <p:spPr>
          <a:xfrm>
            <a:off x="6553202" y="4767264"/>
            <a:ext cx="1610267" cy="274637"/>
          </a:xfrm>
          <a:prstGeom prst="rect">
            <a:avLst/>
          </a:prstGeom>
        </p:spPr>
        <p:txBody>
          <a:bodyPr/>
          <a:lstStyle/>
          <a:p>
            <a:fld id="{A9096D49-DAE3-40DE-93E0-41688E0A5016}" type="slidenum">
              <a:rPr lang="nl-NL" smtClean="0"/>
              <a:t>‹#›</a:t>
            </a:fld>
            <a:endParaRPr lang="nl-NL"/>
          </a:p>
        </p:txBody>
      </p:sp>
      <p:sp>
        <p:nvSpPr>
          <p:cNvPr id="8" name="Titel 1"/>
          <p:cNvSpPr>
            <a:spLocks noGrp="1"/>
          </p:cNvSpPr>
          <p:nvPr>
            <p:ph type="title" hasCustomPrompt="1"/>
          </p:nvPr>
        </p:nvSpPr>
        <p:spPr>
          <a:xfrm>
            <a:off x="457200" y="279401"/>
            <a:ext cx="8229600" cy="1837267"/>
          </a:xfrm>
        </p:spPr>
        <p:txBody>
          <a:bodyPr anchor="t"/>
          <a:lstStyle>
            <a:lvl1pPr>
              <a:defRPr sz="3200"/>
            </a:lvl1pPr>
          </a:lstStyle>
          <a:p>
            <a:r>
              <a:rPr lang="nl-NL" dirty="0"/>
              <a:t>Titel van presentatie, </a:t>
            </a:r>
            <a:r>
              <a:rPr lang="nl-NL" dirty="0" err="1"/>
              <a:t>Arial</a:t>
            </a:r>
            <a:r>
              <a:rPr lang="nl-NL" dirty="0"/>
              <a:t> 32pt</a:t>
            </a:r>
          </a:p>
        </p:txBody>
      </p:sp>
    </p:spTree>
    <p:extLst>
      <p:ext uri="{BB962C8B-B14F-4D97-AF65-F5344CB8AC3E}">
        <p14:creationId xmlns:p14="http://schemas.microsoft.com/office/powerpoint/2010/main" val="63499762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obj" preserve="1">
  <p:cSld name="Titel en object">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sz="2800"/>
            </a:lvl1pPr>
          </a:lstStyle>
          <a:p>
            <a:r>
              <a:rPr lang="nl-NL" dirty="0"/>
              <a:t>Titel </a:t>
            </a:r>
            <a:r>
              <a:rPr lang="nl-NL" dirty="0" err="1"/>
              <a:t>volgblad</a:t>
            </a:r>
            <a:r>
              <a:rPr lang="nl-NL" dirty="0"/>
              <a:t> </a:t>
            </a:r>
            <a:r>
              <a:rPr lang="nl-NL" dirty="0" err="1"/>
              <a:t>Arial</a:t>
            </a:r>
            <a:r>
              <a:rPr lang="nl-NL" dirty="0"/>
              <a:t> 28pt</a:t>
            </a:r>
          </a:p>
        </p:txBody>
      </p:sp>
      <p:sp>
        <p:nvSpPr>
          <p:cNvPr id="3" name="Tijdelijke aanduiding voor inhoud 2"/>
          <p:cNvSpPr>
            <a:spLocks noGrp="1"/>
          </p:cNvSpPr>
          <p:nvPr>
            <p:ph idx="1" hasCustomPrompt="1"/>
          </p:nvPr>
        </p:nvSpPr>
        <p:spPr/>
        <p:txBody>
          <a:bodyPr/>
          <a:lstStyle>
            <a:lvl1pPr>
              <a:defRPr sz="2400">
                <a:latin typeface="Arial"/>
                <a:cs typeface="Arial"/>
              </a:defRPr>
            </a:lvl1pPr>
            <a:lvl2pPr>
              <a:defRPr sz="2000"/>
            </a:lvl2pPr>
          </a:lstStyle>
          <a:p>
            <a:pPr lvl="0"/>
            <a:r>
              <a:rPr lang="nl-NL" dirty="0"/>
              <a:t>Klik om de tekststijl van het sjabloon te bewerken</a:t>
            </a:r>
          </a:p>
          <a:p>
            <a:pPr lvl="1"/>
            <a:r>
              <a:rPr lang="nl-NL" dirty="0"/>
              <a:t>Tweede niveau</a:t>
            </a:r>
          </a:p>
        </p:txBody>
      </p:sp>
      <p:sp>
        <p:nvSpPr>
          <p:cNvPr id="7" name="Tijdelijke aanduiding voor voettekst 4"/>
          <p:cNvSpPr>
            <a:spLocks noGrp="1"/>
          </p:cNvSpPr>
          <p:nvPr>
            <p:ph type="ftr" sz="quarter" idx="11"/>
          </p:nvPr>
        </p:nvSpPr>
        <p:spPr>
          <a:xfrm>
            <a:off x="1912139" y="4630341"/>
            <a:ext cx="4870548" cy="273844"/>
          </a:xfrm>
          <a:prstGeom prst="rect">
            <a:avLst/>
          </a:prstGeom>
        </p:spPr>
        <p:txBody>
          <a:bodyPr/>
          <a:lstStyle/>
          <a:p>
            <a:endParaRPr lang="nl-NL"/>
          </a:p>
        </p:txBody>
      </p:sp>
      <p:sp>
        <p:nvSpPr>
          <p:cNvPr id="8" name="Tijdelijke aanduiding voor dianummer 5"/>
          <p:cNvSpPr>
            <a:spLocks noGrp="1"/>
          </p:cNvSpPr>
          <p:nvPr>
            <p:ph type="sldNum" sz="quarter" idx="12"/>
          </p:nvPr>
        </p:nvSpPr>
        <p:spPr>
          <a:xfrm>
            <a:off x="6970294" y="4641987"/>
            <a:ext cx="829797" cy="273844"/>
          </a:xfrm>
          <a:prstGeom prst="rect">
            <a:avLst/>
          </a:prstGeom>
        </p:spPr>
        <p:txBody>
          <a:bodyPr/>
          <a:lstStyle/>
          <a:p>
            <a:fld id="{A9096D49-DAE3-40DE-93E0-41688E0A5016}" type="slidenum">
              <a:rPr lang="nl-NL" smtClean="0"/>
              <a:t>‹#›</a:t>
            </a:fld>
            <a:endParaRPr lang="nl-NL"/>
          </a:p>
        </p:txBody>
      </p:sp>
    </p:spTree>
    <p:extLst>
      <p:ext uri="{BB962C8B-B14F-4D97-AF65-F5344CB8AC3E}">
        <p14:creationId xmlns:p14="http://schemas.microsoft.com/office/powerpoint/2010/main" val="413062189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woObj" preserve="1">
  <p:cSld name="Twee objecten">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normAutofit/>
          </a:bodyPr>
          <a:lstStyle>
            <a:lvl1pPr>
              <a:defRPr sz="2800"/>
            </a:lvl1pPr>
          </a:lstStyle>
          <a:p>
            <a:r>
              <a:rPr lang="nl-NL" dirty="0"/>
              <a:t>Titel </a:t>
            </a:r>
            <a:r>
              <a:rPr lang="nl-NL" dirty="0" err="1"/>
              <a:t>volgblad</a:t>
            </a:r>
            <a:r>
              <a:rPr lang="nl-NL" dirty="0"/>
              <a:t> </a:t>
            </a:r>
            <a:r>
              <a:rPr lang="nl-NL" dirty="0" err="1"/>
              <a:t>Arial</a:t>
            </a:r>
            <a:r>
              <a:rPr lang="nl-NL" dirty="0"/>
              <a:t> 28pt</a:t>
            </a:r>
          </a:p>
        </p:txBody>
      </p:sp>
      <p:sp>
        <p:nvSpPr>
          <p:cNvPr id="3" name="Tijdelijke aanduiding voor inhoud 2"/>
          <p:cNvSpPr>
            <a:spLocks noGrp="1"/>
          </p:cNvSpPr>
          <p:nvPr>
            <p:ph sz="half" idx="1"/>
          </p:nvPr>
        </p:nvSpPr>
        <p:spPr>
          <a:xfrm>
            <a:off x="457200" y="1200151"/>
            <a:ext cx="4038600" cy="2894954"/>
          </a:xfrm>
        </p:spPr>
        <p:txBody>
          <a:bodyPr>
            <a:normAutofit/>
          </a:bodyPr>
          <a:lstStyle>
            <a:lvl1pPr>
              <a:defRPr sz="2000">
                <a:latin typeface="Arial"/>
                <a:cs typeface="Arial"/>
              </a:defRPr>
            </a:lvl1pPr>
            <a:lvl2pPr>
              <a:defRPr sz="1800">
                <a:latin typeface="Arial"/>
                <a:cs typeface="Arial"/>
              </a:defRPr>
            </a:lvl2pPr>
            <a:lvl3pPr>
              <a:defRPr sz="2000"/>
            </a:lvl3pPr>
            <a:lvl4pPr>
              <a:defRPr sz="1800"/>
            </a:lvl4pPr>
            <a:lvl5pPr>
              <a:defRPr sz="1800"/>
            </a:lvl5pPr>
            <a:lvl6pPr>
              <a:defRPr sz="1800"/>
            </a:lvl6pPr>
            <a:lvl7pPr>
              <a:defRPr sz="1800"/>
            </a:lvl7pPr>
            <a:lvl8pPr>
              <a:defRPr sz="1800"/>
            </a:lvl8pPr>
            <a:lvl9pPr>
              <a:defRPr sz="1800"/>
            </a:lvl9pPr>
          </a:lstStyle>
          <a:p>
            <a:pPr lvl="0"/>
            <a:r>
              <a:rPr lang="nl-NL"/>
              <a:t>Klik om de modelstijlen te bewerken</a:t>
            </a:r>
          </a:p>
          <a:p>
            <a:pPr lvl="1"/>
            <a:r>
              <a:rPr lang="nl-NL"/>
              <a:t>Tweede niveau</a:t>
            </a:r>
          </a:p>
        </p:txBody>
      </p:sp>
      <p:sp>
        <p:nvSpPr>
          <p:cNvPr id="4" name="Tijdelijke aanduiding voor inhoud 3"/>
          <p:cNvSpPr>
            <a:spLocks noGrp="1"/>
          </p:cNvSpPr>
          <p:nvPr>
            <p:ph sz="half" idx="2"/>
          </p:nvPr>
        </p:nvSpPr>
        <p:spPr>
          <a:xfrm>
            <a:off x="4648200" y="1200151"/>
            <a:ext cx="4038600" cy="2894955"/>
          </a:xfrm>
        </p:spPr>
        <p:txBody>
          <a:bodyPr>
            <a:normAutofit/>
          </a:bodyPr>
          <a:lstStyle>
            <a:lvl1pPr>
              <a:defRPr sz="2000">
                <a:latin typeface="Arial"/>
                <a:cs typeface="Arial"/>
              </a:defRPr>
            </a:lvl1pPr>
            <a:lvl2pPr>
              <a:defRPr sz="1800">
                <a:latin typeface="Arial"/>
                <a:cs typeface="Arial"/>
              </a:defRPr>
            </a:lvl2pPr>
            <a:lvl3pPr>
              <a:defRPr sz="2000"/>
            </a:lvl3pPr>
            <a:lvl4pPr>
              <a:defRPr sz="1800"/>
            </a:lvl4pPr>
            <a:lvl5pPr>
              <a:defRPr sz="1800"/>
            </a:lvl5pPr>
            <a:lvl6pPr>
              <a:defRPr sz="1800"/>
            </a:lvl6pPr>
            <a:lvl7pPr>
              <a:defRPr sz="1800"/>
            </a:lvl7pPr>
            <a:lvl8pPr>
              <a:defRPr sz="1800"/>
            </a:lvl8pPr>
            <a:lvl9pPr>
              <a:defRPr sz="1800"/>
            </a:lvl9pPr>
          </a:lstStyle>
          <a:p>
            <a:pPr lvl="0"/>
            <a:r>
              <a:rPr lang="nl-NL"/>
              <a:t>Klik om de modelstijlen te bewerken</a:t>
            </a:r>
          </a:p>
          <a:p>
            <a:pPr lvl="1"/>
            <a:r>
              <a:rPr lang="nl-NL"/>
              <a:t>Tweede niveau</a:t>
            </a:r>
          </a:p>
        </p:txBody>
      </p:sp>
      <p:sp>
        <p:nvSpPr>
          <p:cNvPr id="8" name="Tijdelijke aanduiding voor voettekst 4"/>
          <p:cNvSpPr>
            <a:spLocks noGrp="1"/>
          </p:cNvSpPr>
          <p:nvPr>
            <p:ph type="ftr" sz="quarter" idx="11"/>
          </p:nvPr>
        </p:nvSpPr>
        <p:spPr>
          <a:xfrm>
            <a:off x="1912139" y="4630341"/>
            <a:ext cx="4870548" cy="273844"/>
          </a:xfrm>
          <a:prstGeom prst="rect">
            <a:avLst/>
          </a:prstGeom>
        </p:spPr>
        <p:txBody>
          <a:bodyPr/>
          <a:lstStyle/>
          <a:p>
            <a:endParaRPr lang="nl-NL"/>
          </a:p>
        </p:txBody>
      </p:sp>
      <p:sp>
        <p:nvSpPr>
          <p:cNvPr id="9" name="Tijdelijke aanduiding voor dianummer 5"/>
          <p:cNvSpPr>
            <a:spLocks noGrp="1"/>
          </p:cNvSpPr>
          <p:nvPr>
            <p:ph type="sldNum" sz="quarter" idx="12"/>
          </p:nvPr>
        </p:nvSpPr>
        <p:spPr>
          <a:xfrm>
            <a:off x="6970294" y="4641987"/>
            <a:ext cx="829797" cy="273844"/>
          </a:xfrm>
          <a:prstGeom prst="rect">
            <a:avLst/>
          </a:prstGeom>
        </p:spPr>
        <p:txBody>
          <a:bodyPr/>
          <a:lstStyle/>
          <a:p>
            <a:fld id="{A9096D49-DAE3-40DE-93E0-41688E0A5016}" type="slidenum">
              <a:rPr lang="nl-NL" smtClean="0"/>
              <a:t>‹#›</a:t>
            </a:fld>
            <a:endParaRPr lang="nl-NL"/>
          </a:p>
        </p:txBody>
      </p:sp>
    </p:spTree>
    <p:extLst>
      <p:ext uri="{BB962C8B-B14F-4D97-AF65-F5344CB8AC3E}">
        <p14:creationId xmlns:p14="http://schemas.microsoft.com/office/powerpoint/2010/main" val="298027802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p:cSld name="Vergelijking">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normAutofit/>
          </a:bodyPr>
          <a:lstStyle>
            <a:lvl1pPr>
              <a:defRPr sz="2800"/>
            </a:lvl1pPr>
          </a:lstStyle>
          <a:p>
            <a:r>
              <a:rPr lang="nl-NL" dirty="0"/>
              <a:t>Titel </a:t>
            </a:r>
            <a:r>
              <a:rPr lang="nl-NL" dirty="0" err="1"/>
              <a:t>volgblad</a:t>
            </a:r>
            <a:r>
              <a:rPr lang="nl-NL" dirty="0"/>
              <a:t> </a:t>
            </a:r>
            <a:r>
              <a:rPr lang="nl-NL" dirty="0" err="1"/>
              <a:t>Arial</a:t>
            </a:r>
            <a:r>
              <a:rPr lang="nl-NL" dirty="0"/>
              <a:t> 28pt</a:t>
            </a:r>
          </a:p>
        </p:txBody>
      </p:sp>
      <p:sp>
        <p:nvSpPr>
          <p:cNvPr id="4" name="Tijdelijke aanduiding voor inhoud 3"/>
          <p:cNvSpPr>
            <a:spLocks noGrp="1"/>
          </p:cNvSpPr>
          <p:nvPr>
            <p:ph sz="half" idx="2"/>
          </p:nvPr>
        </p:nvSpPr>
        <p:spPr>
          <a:xfrm>
            <a:off x="457200" y="1285598"/>
            <a:ext cx="4040188" cy="2962275"/>
          </a:xfrm>
        </p:spPr>
        <p:txBody>
          <a:bodyPr>
            <a:normAutofit/>
          </a:bodyPr>
          <a:lstStyle>
            <a:lvl1pPr>
              <a:defRPr sz="20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l-NL"/>
              <a:t>Klik om de modelstijlen te bewerken</a:t>
            </a:r>
          </a:p>
        </p:txBody>
      </p:sp>
      <p:sp>
        <p:nvSpPr>
          <p:cNvPr id="6" name="Tijdelijke aanduiding voor inhoud 5"/>
          <p:cNvSpPr>
            <a:spLocks noGrp="1"/>
          </p:cNvSpPr>
          <p:nvPr>
            <p:ph sz="quarter" idx="4"/>
          </p:nvPr>
        </p:nvSpPr>
        <p:spPr>
          <a:xfrm>
            <a:off x="4645027" y="1285598"/>
            <a:ext cx="4041775" cy="2962275"/>
          </a:xfrm>
        </p:spPr>
        <p:txBody>
          <a:bodyPr>
            <a:normAutofit/>
          </a:bodyPr>
          <a:lstStyle>
            <a:lvl1pPr>
              <a:defRPr sz="20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l-NL"/>
              <a:t>Klik om de modelstijlen te bewerken</a:t>
            </a:r>
          </a:p>
        </p:txBody>
      </p:sp>
      <p:sp>
        <p:nvSpPr>
          <p:cNvPr id="7" name="Tijdelijke aanduiding voor datum 6"/>
          <p:cNvSpPr>
            <a:spLocks noGrp="1"/>
          </p:cNvSpPr>
          <p:nvPr>
            <p:ph type="dt" sz="half" idx="10"/>
          </p:nvPr>
        </p:nvSpPr>
        <p:spPr>
          <a:xfrm>
            <a:off x="457200" y="4767264"/>
            <a:ext cx="2133600" cy="274637"/>
          </a:xfrm>
          <a:prstGeom prst="rect">
            <a:avLst/>
          </a:prstGeom>
        </p:spPr>
        <p:txBody>
          <a:bodyPr/>
          <a:lstStyle/>
          <a:p>
            <a:fld id="{3D636C07-7E76-46D3-B86B-6AF7C60E533E}" type="datetimeFigureOut">
              <a:rPr lang="nl-NL" smtClean="0"/>
              <a:t>30-5-2023</a:t>
            </a:fld>
            <a:endParaRPr lang="nl-NL"/>
          </a:p>
        </p:txBody>
      </p:sp>
      <p:sp>
        <p:nvSpPr>
          <p:cNvPr id="8" name="Tijdelijke aanduiding voor voettekst 7"/>
          <p:cNvSpPr>
            <a:spLocks noGrp="1"/>
          </p:cNvSpPr>
          <p:nvPr>
            <p:ph type="ftr" sz="quarter" idx="11"/>
          </p:nvPr>
        </p:nvSpPr>
        <p:spPr>
          <a:xfrm>
            <a:off x="1738642" y="4767264"/>
            <a:ext cx="4281158" cy="274637"/>
          </a:xfrm>
          <a:prstGeom prst="rect">
            <a:avLst/>
          </a:prstGeom>
        </p:spPr>
        <p:txBody>
          <a:bodyPr/>
          <a:lstStyle/>
          <a:p>
            <a:endParaRPr lang="nl-NL"/>
          </a:p>
        </p:txBody>
      </p:sp>
      <p:sp>
        <p:nvSpPr>
          <p:cNvPr id="9" name="Tijdelijke aanduiding voor dianummer 8"/>
          <p:cNvSpPr>
            <a:spLocks noGrp="1"/>
          </p:cNvSpPr>
          <p:nvPr>
            <p:ph type="sldNum" sz="quarter" idx="12"/>
          </p:nvPr>
        </p:nvSpPr>
        <p:spPr>
          <a:xfrm>
            <a:off x="6553202" y="4767264"/>
            <a:ext cx="1610267" cy="274637"/>
          </a:xfrm>
          <a:prstGeom prst="rect">
            <a:avLst/>
          </a:prstGeom>
        </p:spPr>
        <p:txBody>
          <a:bodyPr/>
          <a:lstStyle/>
          <a:p>
            <a:fld id="{A9096D49-DAE3-40DE-93E0-41688E0A5016}" type="slidenum">
              <a:rPr lang="nl-NL" smtClean="0"/>
              <a:t>‹#›</a:t>
            </a:fld>
            <a:endParaRPr lang="nl-NL"/>
          </a:p>
        </p:txBody>
      </p:sp>
    </p:spTree>
    <p:extLst>
      <p:ext uri="{BB962C8B-B14F-4D97-AF65-F5344CB8AC3E}">
        <p14:creationId xmlns:p14="http://schemas.microsoft.com/office/powerpoint/2010/main" val="357815713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picTx" preserve="1">
  <p:cSld name="Afbeelding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1792288" y="3600451"/>
            <a:ext cx="5486400" cy="425450"/>
          </a:xfrm>
        </p:spPr>
        <p:txBody>
          <a:bodyPr anchor="b">
            <a:noAutofit/>
          </a:bodyPr>
          <a:lstStyle>
            <a:lvl1pPr algn="l">
              <a:defRPr sz="2000" b="1"/>
            </a:lvl1pPr>
          </a:lstStyle>
          <a:p>
            <a:r>
              <a:rPr lang="nl-NL"/>
              <a:t>Klik om de stijl te bewerken</a:t>
            </a:r>
            <a:endParaRPr lang="nl-NL" dirty="0"/>
          </a:p>
        </p:txBody>
      </p:sp>
      <p:sp>
        <p:nvSpPr>
          <p:cNvPr id="3" name="Tijdelijke aanduiding voor afbeelding 2"/>
          <p:cNvSpPr>
            <a:spLocks noGrp="1"/>
          </p:cNvSpPr>
          <p:nvPr>
            <p:ph type="pic" idx="1"/>
          </p:nvPr>
        </p:nvSpPr>
        <p:spPr>
          <a:xfrm>
            <a:off x="1792288" y="460375"/>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nl-NL"/>
              <a:t>Klik op het pictogram als u een afbeelding wilt toevoegen</a:t>
            </a:r>
            <a:endParaRPr lang="nl-NL" dirty="0"/>
          </a:p>
        </p:txBody>
      </p:sp>
      <p:sp>
        <p:nvSpPr>
          <p:cNvPr id="4" name="Tijdelijke aanduiding voor tekst 3"/>
          <p:cNvSpPr>
            <a:spLocks noGrp="1"/>
          </p:cNvSpPr>
          <p:nvPr>
            <p:ph type="body" sz="half" idx="2"/>
          </p:nvPr>
        </p:nvSpPr>
        <p:spPr>
          <a:xfrm>
            <a:off x="1792288" y="4025901"/>
            <a:ext cx="5486400" cy="60325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a:t>Klik om de modelstijlen te bewerken</a:t>
            </a:r>
          </a:p>
        </p:txBody>
      </p:sp>
    </p:spTree>
    <p:extLst>
      <p:ext uri="{BB962C8B-B14F-4D97-AF65-F5344CB8AC3E}">
        <p14:creationId xmlns:p14="http://schemas.microsoft.com/office/powerpoint/2010/main" val="32209393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woObj" preserve="1">
  <p:cSld name="Twee objecten">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normAutofit/>
          </a:bodyPr>
          <a:lstStyle>
            <a:lvl1pPr>
              <a:defRPr sz="2800"/>
            </a:lvl1pPr>
          </a:lstStyle>
          <a:p>
            <a:r>
              <a:rPr lang="nl-NL" dirty="0"/>
              <a:t>Titel </a:t>
            </a:r>
            <a:r>
              <a:rPr lang="nl-NL" dirty="0" err="1"/>
              <a:t>volgblad</a:t>
            </a:r>
            <a:r>
              <a:rPr lang="nl-NL" dirty="0"/>
              <a:t> </a:t>
            </a:r>
            <a:r>
              <a:rPr lang="nl-NL" dirty="0" err="1"/>
              <a:t>Arial</a:t>
            </a:r>
            <a:r>
              <a:rPr lang="nl-NL" dirty="0"/>
              <a:t> 28pt</a:t>
            </a:r>
          </a:p>
        </p:txBody>
      </p:sp>
      <p:sp>
        <p:nvSpPr>
          <p:cNvPr id="3" name="Tijdelijke aanduiding voor inhoud 2"/>
          <p:cNvSpPr>
            <a:spLocks noGrp="1"/>
          </p:cNvSpPr>
          <p:nvPr>
            <p:ph sz="half" idx="1"/>
          </p:nvPr>
        </p:nvSpPr>
        <p:spPr>
          <a:xfrm>
            <a:off x="457200" y="1200151"/>
            <a:ext cx="4038600" cy="2894954"/>
          </a:xfrm>
        </p:spPr>
        <p:txBody>
          <a:bodyPr>
            <a:normAutofit/>
          </a:bodyPr>
          <a:lstStyle>
            <a:lvl1pPr>
              <a:defRPr sz="2000">
                <a:latin typeface="Arial"/>
                <a:cs typeface="Arial"/>
              </a:defRPr>
            </a:lvl1pPr>
            <a:lvl2pPr>
              <a:defRPr sz="1800">
                <a:latin typeface="Arial"/>
                <a:cs typeface="Arial"/>
              </a:defRPr>
            </a:lvl2pPr>
            <a:lvl3pPr>
              <a:defRPr sz="2000"/>
            </a:lvl3pPr>
            <a:lvl4pPr>
              <a:defRPr sz="1800"/>
            </a:lvl4pPr>
            <a:lvl5pPr>
              <a:defRPr sz="1800"/>
            </a:lvl5pPr>
            <a:lvl6pPr>
              <a:defRPr sz="1800"/>
            </a:lvl6pPr>
            <a:lvl7pPr>
              <a:defRPr sz="1800"/>
            </a:lvl7pPr>
            <a:lvl8pPr>
              <a:defRPr sz="1800"/>
            </a:lvl8pPr>
            <a:lvl9pPr>
              <a:defRPr sz="1800"/>
            </a:lvl9pPr>
          </a:lstStyle>
          <a:p>
            <a:pPr lvl="0"/>
            <a:r>
              <a:rPr lang="nl-NL"/>
              <a:t>Klik om de modelstijlen te bewerken</a:t>
            </a:r>
          </a:p>
          <a:p>
            <a:pPr lvl="1"/>
            <a:r>
              <a:rPr lang="nl-NL"/>
              <a:t>Tweede niveau</a:t>
            </a:r>
          </a:p>
        </p:txBody>
      </p:sp>
      <p:sp>
        <p:nvSpPr>
          <p:cNvPr id="4" name="Tijdelijke aanduiding voor inhoud 3"/>
          <p:cNvSpPr>
            <a:spLocks noGrp="1"/>
          </p:cNvSpPr>
          <p:nvPr>
            <p:ph sz="half" idx="2"/>
          </p:nvPr>
        </p:nvSpPr>
        <p:spPr>
          <a:xfrm>
            <a:off x="4648200" y="1200152"/>
            <a:ext cx="4038600" cy="2894955"/>
          </a:xfrm>
        </p:spPr>
        <p:txBody>
          <a:bodyPr>
            <a:normAutofit/>
          </a:bodyPr>
          <a:lstStyle>
            <a:lvl1pPr>
              <a:defRPr sz="2000">
                <a:latin typeface="Arial"/>
                <a:cs typeface="Arial"/>
              </a:defRPr>
            </a:lvl1pPr>
            <a:lvl2pPr>
              <a:defRPr sz="1800">
                <a:latin typeface="Arial"/>
                <a:cs typeface="Arial"/>
              </a:defRPr>
            </a:lvl2pPr>
            <a:lvl3pPr>
              <a:defRPr sz="2000"/>
            </a:lvl3pPr>
            <a:lvl4pPr>
              <a:defRPr sz="1800"/>
            </a:lvl4pPr>
            <a:lvl5pPr>
              <a:defRPr sz="1800"/>
            </a:lvl5pPr>
            <a:lvl6pPr>
              <a:defRPr sz="1800"/>
            </a:lvl6pPr>
            <a:lvl7pPr>
              <a:defRPr sz="1800"/>
            </a:lvl7pPr>
            <a:lvl8pPr>
              <a:defRPr sz="1800"/>
            </a:lvl8pPr>
            <a:lvl9pPr>
              <a:defRPr sz="1800"/>
            </a:lvl9pPr>
          </a:lstStyle>
          <a:p>
            <a:pPr lvl="0"/>
            <a:r>
              <a:rPr lang="nl-NL"/>
              <a:t>Klik om de modelstijlen te bewerken</a:t>
            </a:r>
          </a:p>
          <a:p>
            <a:pPr lvl="1"/>
            <a:r>
              <a:rPr lang="nl-NL"/>
              <a:t>Tweede niveau</a:t>
            </a:r>
          </a:p>
        </p:txBody>
      </p:sp>
      <p:sp>
        <p:nvSpPr>
          <p:cNvPr id="8" name="Tijdelijke aanduiding voor voettekst 4"/>
          <p:cNvSpPr>
            <a:spLocks noGrp="1"/>
          </p:cNvSpPr>
          <p:nvPr>
            <p:ph type="ftr" sz="quarter" idx="11"/>
          </p:nvPr>
        </p:nvSpPr>
        <p:spPr>
          <a:xfrm>
            <a:off x="1912139" y="4630341"/>
            <a:ext cx="4870548" cy="273844"/>
          </a:xfrm>
          <a:prstGeom prst="rect">
            <a:avLst/>
          </a:prstGeom>
        </p:spPr>
        <p:txBody>
          <a:bodyPr/>
          <a:lstStyle/>
          <a:p>
            <a:endParaRPr lang="nl-NL"/>
          </a:p>
        </p:txBody>
      </p:sp>
      <p:sp>
        <p:nvSpPr>
          <p:cNvPr id="9" name="Tijdelijke aanduiding voor dianummer 5"/>
          <p:cNvSpPr>
            <a:spLocks noGrp="1"/>
          </p:cNvSpPr>
          <p:nvPr>
            <p:ph type="sldNum" sz="quarter" idx="12"/>
          </p:nvPr>
        </p:nvSpPr>
        <p:spPr>
          <a:xfrm>
            <a:off x="6970296" y="4641987"/>
            <a:ext cx="829797" cy="273844"/>
          </a:xfrm>
          <a:prstGeom prst="rect">
            <a:avLst/>
          </a:prstGeom>
        </p:spPr>
        <p:txBody>
          <a:bodyPr/>
          <a:lstStyle/>
          <a:p>
            <a:fld id="{A9096D49-DAE3-40DE-93E0-41688E0A5016}" type="slidenum">
              <a:rPr lang="nl-NL" smtClean="0"/>
              <a:t>‹#›</a:t>
            </a:fld>
            <a:endParaRPr lang="nl-NL"/>
          </a:p>
        </p:txBody>
      </p:sp>
    </p:spTree>
    <p:extLst>
      <p:ext uri="{BB962C8B-B14F-4D97-AF65-F5344CB8AC3E}">
        <p14:creationId xmlns:p14="http://schemas.microsoft.com/office/powerpoint/2010/main" val="298027802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cSld name="3_Titelblad_NL">
    <p:spTree>
      <p:nvGrpSpPr>
        <p:cNvPr id="1" name=""/>
        <p:cNvGrpSpPr/>
        <p:nvPr/>
      </p:nvGrpSpPr>
      <p:grpSpPr>
        <a:xfrm>
          <a:off x="0" y="0"/>
          <a:ext cx="0" cy="0"/>
          <a:chOff x="0" y="0"/>
          <a:chExt cx="0" cy="0"/>
        </a:xfrm>
      </p:grpSpPr>
      <p:pic>
        <p:nvPicPr>
          <p:cNvPr id="3" name="Afbeelding 2" descr="sheet breedbeeld PPT-7.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 y="0"/>
            <a:ext cx="9141291" cy="5143500"/>
          </a:xfrm>
          <a:prstGeom prst="rect">
            <a:avLst/>
          </a:prstGeom>
        </p:spPr>
      </p:pic>
      <p:sp>
        <p:nvSpPr>
          <p:cNvPr id="9" name="Tijdelijke aanduiding voor voettekst 5"/>
          <p:cNvSpPr>
            <a:spLocks noGrp="1"/>
          </p:cNvSpPr>
          <p:nvPr>
            <p:ph type="ftr" sz="quarter" idx="11"/>
          </p:nvPr>
        </p:nvSpPr>
        <p:spPr>
          <a:xfrm>
            <a:off x="2645832" y="4630341"/>
            <a:ext cx="4136854" cy="273844"/>
          </a:xfrm>
          <a:prstGeom prst="rect">
            <a:avLst/>
          </a:prstGeom>
        </p:spPr>
        <p:txBody>
          <a:bodyPr/>
          <a:lstStyle>
            <a:lvl1pPr>
              <a:defRPr>
                <a:solidFill>
                  <a:srgbClr val="FFFFFF"/>
                </a:solidFill>
              </a:defRPr>
            </a:lvl1pPr>
          </a:lstStyle>
          <a:p>
            <a:endParaRPr lang="nl-NL"/>
          </a:p>
        </p:txBody>
      </p:sp>
      <p:sp>
        <p:nvSpPr>
          <p:cNvPr id="10" name="Tijdelijke aanduiding voor dianummer 6"/>
          <p:cNvSpPr>
            <a:spLocks noGrp="1"/>
          </p:cNvSpPr>
          <p:nvPr>
            <p:ph type="sldNum" sz="quarter" idx="12"/>
          </p:nvPr>
        </p:nvSpPr>
        <p:spPr>
          <a:xfrm>
            <a:off x="6970294" y="4641987"/>
            <a:ext cx="829797" cy="273844"/>
          </a:xfrm>
          <a:prstGeom prst="rect">
            <a:avLst/>
          </a:prstGeom>
        </p:spPr>
        <p:txBody>
          <a:bodyPr/>
          <a:lstStyle>
            <a:lvl1pPr>
              <a:defRPr>
                <a:solidFill>
                  <a:srgbClr val="FFFFFF"/>
                </a:solidFill>
              </a:defRPr>
            </a:lvl1pPr>
          </a:lstStyle>
          <a:p>
            <a:fld id="{A9096D49-DAE3-40DE-93E0-41688E0A5016}" type="slidenum">
              <a:rPr lang="nl-NL" smtClean="0"/>
              <a:t>‹#›</a:t>
            </a:fld>
            <a:endParaRPr lang="nl-NL"/>
          </a:p>
        </p:txBody>
      </p:sp>
      <p:sp>
        <p:nvSpPr>
          <p:cNvPr id="11" name="Titel 1"/>
          <p:cNvSpPr>
            <a:spLocks noGrp="1"/>
          </p:cNvSpPr>
          <p:nvPr>
            <p:ph type="title" hasCustomPrompt="1"/>
          </p:nvPr>
        </p:nvSpPr>
        <p:spPr>
          <a:xfrm>
            <a:off x="2645834" y="1065389"/>
            <a:ext cx="6108523" cy="2476500"/>
          </a:xfrm>
        </p:spPr>
        <p:txBody>
          <a:bodyPr anchor="t"/>
          <a:lstStyle>
            <a:lvl1pPr>
              <a:defRPr sz="3200" baseline="0">
                <a:solidFill>
                  <a:srgbClr val="FFFFFF"/>
                </a:solidFill>
              </a:defRPr>
            </a:lvl1pPr>
          </a:lstStyle>
          <a:p>
            <a:r>
              <a:rPr lang="nl-NL" dirty="0"/>
              <a:t>Titel van presentatie bewerken</a:t>
            </a:r>
          </a:p>
        </p:txBody>
      </p:sp>
    </p:spTree>
    <p:extLst>
      <p:ext uri="{BB962C8B-B14F-4D97-AF65-F5344CB8AC3E}">
        <p14:creationId xmlns:p14="http://schemas.microsoft.com/office/powerpoint/2010/main" val="348047937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twoObj" preserve="1">
  <p:cSld name="1_Twee objecten">
    <p:spTree>
      <p:nvGrpSpPr>
        <p:cNvPr id="1" name=""/>
        <p:cNvGrpSpPr/>
        <p:nvPr/>
      </p:nvGrpSpPr>
      <p:grpSpPr>
        <a:xfrm>
          <a:off x="0" y="0"/>
          <a:ext cx="0" cy="0"/>
          <a:chOff x="0" y="0"/>
          <a:chExt cx="0" cy="0"/>
        </a:xfrm>
      </p:grpSpPr>
      <p:pic>
        <p:nvPicPr>
          <p:cNvPr id="7" name="Afbeelding 6" descr="sheet breedbeeld PPT-7.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 y="0"/>
            <a:ext cx="9141291" cy="5143500"/>
          </a:xfrm>
          <a:prstGeom prst="rect">
            <a:avLst/>
          </a:prstGeom>
        </p:spPr>
      </p:pic>
      <p:sp>
        <p:nvSpPr>
          <p:cNvPr id="2" name="Titel 1"/>
          <p:cNvSpPr>
            <a:spLocks noGrp="1"/>
          </p:cNvSpPr>
          <p:nvPr>
            <p:ph type="title" hasCustomPrompt="1"/>
          </p:nvPr>
        </p:nvSpPr>
        <p:spPr>
          <a:xfrm>
            <a:off x="2524364" y="206375"/>
            <a:ext cx="6162437" cy="857250"/>
          </a:xfrm>
        </p:spPr>
        <p:txBody>
          <a:bodyPr>
            <a:normAutofit/>
          </a:bodyPr>
          <a:lstStyle>
            <a:lvl1pPr>
              <a:defRPr sz="2800">
                <a:solidFill>
                  <a:schemeClr val="bg1"/>
                </a:solidFill>
              </a:defRPr>
            </a:lvl1pPr>
          </a:lstStyle>
          <a:p>
            <a:r>
              <a:rPr lang="nl-NL" dirty="0"/>
              <a:t>Titel </a:t>
            </a:r>
            <a:r>
              <a:rPr lang="nl-NL" dirty="0" err="1"/>
              <a:t>volgblad</a:t>
            </a:r>
            <a:r>
              <a:rPr lang="nl-NL" dirty="0"/>
              <a:t> </a:t>
            </a:r>
            <a:r>
              <a:rPr lang="nl-NL" dirty="0" err="1"/>
              <a:t>Arial</a:t>
            </a:r>
            <a:r>
              <a:rPr lang="nl-NL" dirty="0"/>
              <a:t> 28pt</a:t>
            </a:r>
          </a:p>
        </p:txBody>
      </p:sp>
      <p:sp>
        <p:nvSpPr>
          <p:cNvPr id="3" name="Tijdelijke aanduiding voor inhoud 2"/>
          <p:cNvSpPr>
            <a:spLocks noGrp="1"/>
          </p:cNvSpPr>
          <p:nvPr>
            <p:ph sz="half" idx="1"/>
          </p:nvPr>
        </p:nvSpPr>
        <p:spPr>
          <a:xfrm>
            <a:off x="2524363" y="1200151"/>
            <a:ext cx="3007423" cy="2894954"/>
          </a:xfrm>
        </p:spPr>
        <p:txBody>
          <a:bodyPr>
            <a:normAutofit/>
          </a:bodyPr>
          <a:lstStyle>
            <a:lvl1pPr>
              <a:defRPr sz="2000">
                <a:latin typeface="Arial"/>
                <a:cs typeface="Arial"/>
              </a:defRPr>
            </a:lvl1pPr>
            <a:lvl2pPr>
              <a:defRPr sz="1800">
                <a:latin typeface="Arial"/>
                <a:cs typeface="Arial"/>
              </a:defRPr>
            </a:lvl2pPr>
            <a:lvl3pPr>
              <a:defRPr sz="2000"/>
            </a:lvl3pPr>
            <a:lvl4pPr>
              <a:defRPr sz="1800"/>
            </a:lvl4pPr>
            <a:lvl5pPr>
              <a:defRPr sz="1800"/>
            </a:lvl5pPr>
            <a:lvl6pPr>
              <a:defRPr sz="1800"/>
            </a:lvl6pPr>
            <a:lvl7pPr>
              <a:defRPr sz="1800"/>
            </a:lvl7pPr>
            <a:lvl8pPr>
              <a:defRPr sz="1800"/>
            </a:lvl8pPr>
            <a:lvl9pPr>
              <a:defRPr sz="1800"/>
            </a:lvl9pPr>
          </a:lstStyle>
          <a:p>
            <a:pPr lvl="0"/>
            <a:r>
              <a:rPr lang="nl-NL"/>
              <a:t>Klik om de modelstijlen te bewerken</a:t>
            </a:r>
          </a:p>
          <a:p>
            <a:pPr lvl="1"/>
            <a:r>
              <a:rPr lang="nl-NL"/>
              <a:t>Tweede niveau</a:t>
            </a:r>
          </a:p>
        </p:txBody>
      </p:sp>
      <p:sp>
        <p:nvSpPr>
          <p:cNvPr id="4" name="Tijdelijke aanduiding voor inhoud 3"/>
          <p:cNvSpPr>
            <a:spLocks noGrp="1"/>
          </p:cNvSpPr>
          <p:nvPr>
            <p:ph sz="half" idx="2"/>
          </p:nvPr>
        </p:nvSpPr>
        <p:spPr>
          <a:xfrm>
            <a:off x="5664235" y="1200151"/>
            <a:ext cx="3022565" cy="2894955"/>
          </a:xfrm>
        </p:spPr>
        <p:txBody>
          <a:bodyPr>
            <a:normAutofit/>
          </a:bodyPr>
          <a:lstStyle>
            <a:lvl1pPr>
              <a:defRPr sz="2000">
                <a:latin typeface="Arial"/>
                <a:cs typeface="Arial"/>
              </a:defRPr>
            </a:lvl1pPr>
            <a:lvl2pPr>
              <a:defRPr sz="1800">
                <a:latin typeface="Arial"/>
                <a:cs typeface="Arial"/>
              </a:defRPr>
            </a:lvl2pPr>
            <a:lvl3pPr>
              <a:defRPr sz="2000"/>
            </a:lvl3pPr>
            <a:lvl4pPr>
              <a:defRPr sz="1800"/>
            </a:lvl4pPr>
            <a:lvl5pPr>
              <a:defRPr sz="1800"/>
            </a:lvl5pPr>
            <a:lvl6pPr>
              <a:defRPr sz="1800"/>
            </a:lvl6pPr>
            <a:lvl7pPr>
              <a:defRPr sz="1800"/>
            </a:lvl7pPr>
            <a:lvl8pPr>
              <a:defRPr sz="1800"/>
            </a:lvl8pPr>
            <a:lvl9pPr>
              <a:defRPr sz="1800"/>
            </a:lvl9pPr>
          </a:lstStyle>
          <a:p>
            <a:pPr lvl="0"/>
            <a:r>
              <a:rPr lang="nl-NL"/>
              <a:t>Klik om de modelstijlen te bewerken</a:t>
            </a:r>
          </a:p>
          <a:p>
            <a:pPr lvl="1"/>
            <a:r>
              <a:rPr lang="nl-NL"/>
              <a:t>Tweede niveau</a:t>
            </a:r>
          </a:p>
        </p:txBody>
      </p:sp>
      <p:sp>
        <p:nvSpPr>
          <p:cNvPr id="8" name="Tijdelijke aanduiding voor voettekst 4"/>
          <p:cNvSpPr>
            <a:spLocks noGrp="1"/>
          </p:cNvSpPr>
          <p:nvPr>
            <p:ph type="ftr" sz="quarter" idx="11"/>
          </p:nvPr>
        </p:nvSpPr>
        <p:spPr>
          <a:xfrm>
            <a:off x="2524363" y="4630341"/>
            <a:ext cx="4258325" cy="273844"/>
          </a:xfrm>
          <a:prstGeom prst="rect">
            <a:avLst/>
          </a:prstGeom>
        </p:spPr>
        <p:txBody>
          <a:bodyPr/>
          <a:lstStyle/>
          <a:p>
            <a:endParaRPr lang="nl-NL"/>
          </a:p>
        </p:txBody>
      </p:sp>
      <p:sp>
        <p:nvSpPr>
          <p:cNvPr id="9" name="Tijdelijke aanduiding voor dianummer 5"/>
          <p:cNvSpPr>
            <a:spLocks noGrp="1"/>
          </p:cNvSpPr>
          <p:nvPr>
            <p:ph type="sldNum" sz="quarter" idx="12"/>
          </p:nvPr>
        </p:nvSpPr>
        <p:spPr>
          <a:xfrm>
            <a:off x="6970294" y="4641987"/>
            <a:ext cx="829797" cy="273844"/>
          </a:xfrm>
          <a:prstGeom prst="rect">
            <a:avLst/>
          </a:prstGeom>
        </p:spPr>
        <p:txBody>
          <a:bodyPr/>
          <a:lstStyle/>
          <a:p>
            <a:fld id="{A9096D49-DAE3-40DE-93E0-41688E0A5016}" type="slidenum">
              <a:rPr lang="nl-NL" smtClean="0"/>
              <a:t>‹#›</a:t>
            </a:fld>
            <a:endParaRPr lang="nl-NL"/>
          </a:p>
        </p:txBody>
      </p:sp>
    </p:spTree>
    <p:extLst>
      <p:ext uri="{BB962C8B-B14F-4D97-AF65-F5344CB8AC3E}">
        <p14:creationId xmlns:p14="http://schemas.microsoft.com/office/powerpoint/2010/main" val="43737066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Cover-Sheet-text-2">
    <p:spTree>
      <p:nvGrpSpPr>
        <p:cNvPr id="1" name=""/>
        <p:cNvGrpSpPr/>
        <p:nvPr/>
      </p:nvGrpSpPr>
      <p:grpSpPr>
        <a:xfrm>
          <a:off x="0" y="0"/>
          <a:ext cx="0" cy="0"/>
          <a:chOff x="0" y="0"/>
          <a:chExt cx="0" cy="0"/>
        </a:xfrm>
      </p:grpSpPr>
      <p:pic>
        <p:nvPicPr>
          <p:cNvPr id="7" name="Afbeelding 6">
            <a:extLst>
              <a:ext uri="{FF2B5EF4-FFF2-40B4-BE49-F238E27FC236}">
                <a16:creationId xmlns:a16="http://schemas.microsoft.com/office/drawing/2014/main" id="{AF0156F6-E8ED-5348-BC5C-2101E739D5A9}"/>
              </a:ext>
            </a:extLst>
          </p:cNvPr>
          <p:cNvPicPr>
            <a:picLocks noChangeAspect="1"/>
          </p:cNvPicPr>
          <p:nvPr userDrawn="1"/>
        </p:nvPicPr>
        <p:blipFill>
          <a:blip r:embed="rId2"/>
          <a:srcRect/>
          <a:stretch/>
        </p:blipFill>
        <p:spPr>
          <a:xfrm>
            <a:off x="1" y="0"/>
            <a:ext cx="9143998" cy="5143498"/>
          </a:xfrm>
          <a:prstGeom prst="rect">
            <a:avLst/>
          </a:prstGeom>
        </p:spPr>
      </p:pic>
      <p:sp>
        <p:nvSpPr>
          <p:cNvPr id="9" name="Tijdelijke aanduiding voor voettekst 5"/>
          <p:cNvSpPr>
            <a:spLocks noGrp="1"/>
          </p:cNvSpPr>
          <p:nvPr>
            <p:ph type="ftr" sz="quarter" idx="11"/>
          </p:nvPr>
        </p:nvSpPr>
        <p:spPr>
          <a:xfrm>
            <a:off x="1492468" y="4630341"/>
            <a:ext cx="6366115" cy="273844"/>
          </a:xfrm>
          <a:prstGeom prst="rect">
            <a:avLst/>
          </a:prstGeom>
        </p:spPr>
        <p:txBody>
          <a:bodyPr/>
          <a:lstStyle>
            <a:lvl1pPr>
              <a:defRPr>
                <a:solidFill>
                  <a:srgbClr val="FFFFFF"/>
                </a:solidFill>
              </a:defRPr>
            </a:lvl1pPr>
          </a:lstStyle>
          <a:p>
            <a:endParaRPr lang="nl-NL" dirty="0"/>
          </a:p>
        </p:txBody>
      </p:sp>
      <p:sp>
        <p:nvSpPr>
          <p:cNvPr id="10" name="Tijdelijke aanduiding voor dianummer 6"/>
          <p:cNvSpPr>
            <a:spLocks noGrp="1"/>
          </p:cNvSpPr>
          <p:nvPr>
            <p:ph type="sldNum" sz="quarter" idx="12"/>
          </p:nvPr>
        </p:nvSpPr>
        <p:spPr>
          <a:xfrm>
            <a:off x="8103600" y="4629600"/>
            <a:ext cx="829797" cy="273844"/>
          </a:xfrm>
          <a:prstGeom prst="rect">
            <a:avLst/>
          </a:prstGeom>
        </p:spPr>
        <p:txBody>
          <a:bodyPr/>
          <a:lstStyle>
            <a:lvl1pPr>
              <a:defRPr>
                <a:solidFill>
                  <a:srgbClr val="FFFFFF"/>
                </a:solidFill>
              </a:defRPr>
            </a:lvl1pPr>
          </a:lstStyle>
          <a:p>
            <a:fld id="{CC1A7FFB-7E9A-E347-8F80-8E2C647B3625}" type="slidenum">
              <a:rPr lang="nl-NL"/>
              <a:pPr/>
              <a:t>‹#›</a:t>
            </a:fld>
            <a:endParaRPr lang="nl-NL" dirty="0"/>
          </a:p>
        </p:txBody>
      </p:sp>
      <p:sp>
        <p:nvSpPr>
          <p:cNvPr id="2" name="Titel 1"/>
          <p:cNvSpPr>
            <a:spLocks noGrp="1"/>
          </p:cNvSpPr>
          <p:nvPr>
            <p:ph type="title" hasCustomPrompt="1"/>
          </p:nvPr>
        </p:nvSpPr>
        <p:spPr>
          <a:xfrm>
            <a:off x="1492468" y="1137600"/>
            <a:ext cx="7440928" cy="857250"/>
          </a:xfrm>
          <a:prstGeom prst="rect">
            <a:avLst/>
          </a:prstGeom>
        </p:spPr>
        <p:txBody>
          <a:bodyPr/>
          <a:lstStyle/>
          <a:p>
            <a:r>
              <a:rPr lang="en-GB" noProof="0" dirty="0"/>
              <a:t>Title of presentation</a:t>
            </a:r>
          </a:p>
        </p:txBody>
      </p:sp>
      <p:sp>
        <p:nvSpPr>
          <p:cNvPr id="12" name="Tijdelijke aanduiding voor inhoud 2"/>
          <p:cNvSpPr>
            <a:spLocks noGrp="1"/>
          </p:cNvSpPr>
          <p:nvPr>
            <p:ph idx="1" hasCustomPrompt="1"/>
          </p:nvPr>
        </p:nvSpPr>
        <p:spPr>
          <a:xfrm>
            <a:off x="1492467" y="2044800"/>
            <a:ext cx="7440929" cy="2534400"/>
          </a:xfrm>
        </p:spPr>
        <p:txBody>
          <a:bodyPr/>
          <a:lstStyle>
            <a:lvl1pPr>
              <a:defRPr sz="2400">
                <a:latin typeface="Arial"/>
                <a:cs typeface="Arial"/>
              </a:defRPr>
            </a:lvl1pPr>
            <a:lvl2pPr>
              <a:defRPr sz="2000"/>
            </a:lvl2pPr>
          </a:lstStyle>
          <a:p>
            <a:pPr lvl="0"/>
            <a:r>
              <a:rPr lang="en-GB" noProof="0" dirty="0"/>
              <a:t>Click to add text</a:t>
            </a:r>
          </a:p>
          <a:p>
            <a:pPr lvl="1"/>
            <a:r>
              <a:rPr lang="en-GB" noProof="0" dirty="0"/>
              <a:t>Second level</a:t>
            </a:r>
          </a:p>
        </p:txBody>
      </p:sp>
    </p:spTree>
    <p:extLst>
      <p:ext uri="{BB962C8B-B14F-4D97-AF65-F5344CB8AC3E}">
        <p14:creationId xmlns:p14="http://schemas.microsoft.com/office/powerpoint/2010/main" val="19425733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Vergelijking">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normAutofit/>
          </a:bodyPr>
          <a:lstStyle>
            <a:lvl1pPr>
              <a:defRPr sz="2800"/>
            </a:lvl1pPr>
          </a:lstStyle>
          <a:p>
            <a:r>
              <a:rPr lang="nl-NL" dirty="0"/>
              <a:t>Titel </a:t>
            </a:r>
            <a:r>
              <a:rPr lang="nl-NL" dirty="0" err="1"/>
              <a:t>volgblad</a:t>
            </a:r>
            <a:r>
              <a:rPr lang="nl-NL" dirty="0"/>
              <a:t> </a:t>
            </a:r>
            <a:r>
              <a:rPr lang="nl-NL" dirty="0" err="1"/>
              <a:t>Arial</a:t>
            </a:r>
            <a:r>
              <a:rPr lang="nl-NL" dirty="0"/>
              <a:t> 28pt</a:t>
            </a:r>
          </a:p>
        </p:txBody>
      </p:sp>
      <p:sp>
        <p:nvSpPr>
          <p:cNvPr id="4" name="Tijdelijke aanduiding voor inhoud 3"/>
          <p:cNvSpPr>
            <a:spLocks noGrp="1"/>
          </p:cNvSpPr>
          <p:nvPr>
            <p:ph sz="half" idx="2"/>
          </p:nvPr>
        </p:nvSpPr>
        <p:spPr>
          <a:xfrm>
            <a:off x="457200" y="1285598"/>
            <a:ext cx="4040188" cy="2962275"/>
          </a:xfrm>
        </p:spPr>
        <p:txBody>
          <a:bodyPr>
            <a:normAutofit/>
          </a:bodyPr>
          <a:lstStyle>
            <a:lvl1pPr>
              <a:defRPr sz="20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l-NL"/>
              <a:t>Klik om de modelstijlen te bewerken</a:t>
            </a:r>
          </a:p>
        </p:txBody>
      </p:sp>
      <p:sp>
        <p:nvSpPr>
          <p:cNvPr id="6" name="Tijdelijke aanduiding voor inhoud 5"/>
          <p:cNvSpPr>
            <a:spLocks noGrp="1"/>
          </p:cNvSpPr>
          <p:nvPr>
            <p:ph sz="quarter" idx="4"/>
          </p:nvPr>
        </p:nvSpPr>
        <p:spPr>
          <a:xfrm>
            <a:off x="4645029" y="1285598"/>
            <a:ext cx="4041775" cy="2962275"/>
          </a:xfrm>
        </p:spPr>
        <p:txBody>
          <a:bodyPr>
            <a:normAutofit/>
          </a:bodyPr>
          <a:lstStyle>
            <a:lvl1pPr>
              <a:defRPr sz="20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l-NL"/>
              <a:t>Klik om de modelstijlen te bewerken</a:t>
            </a:r>
          </a:p>
        </p:txBody>
      </p:sp>
      <p:sp>
        <p:nvSpPr>
          <p:cNvPr id="7" name="Tijdelijke aanduiding voor datum 6"/>
          <p:cNvSpPr>
            <a:spLocks noGrp="1"/>
          </p:cNvSpPr>
          <p:nvPr>
            <p:ph type="dt" sz="half" idx="10"/>
          </p:nvPr>
        </p:nvSpPr>
        <p:spPr>
          <a:xfrm>
            <a:off x="457200" y="4767265"/>
            <a:ext cx="2133600" cy="274637"/>
          </a:xfrm>
          <a:prstGeom prst="rect">
            <a:avLst/>
          </a:prstGeom>
        </p:spPr>
        <p:txBody>
          <a:bodyPr/>
          <a:lstStyle/>
          <a:p>
            <a:fld id="{3D636C07-7E76-46D3-B86B-6AF7C60E533E}" type="datetimeFigureOut">
              <a:rPr lang="nl-NL" smtClean="0"/>
              <a:t>30-5-2023</a:t>
            </a:fld>
            <a:endParaRPr lang="nl-NL"/>
          </a:p>
        </p:txBody>
      </p:sp>
      <p:sp>
        <p:nvSpPr>
          <p:cNvPr id="8" name="Tijdelijke aanduiding voor voettekst 7"/>
          <p:cNvSpPr>
            <a:spLocks noGrp="1"/>
          </p:cNvSpPr>
          <p:nvPr>
            <p:ph type="ftr" sz="quarter" idx="11"/>
          </p:nvPr>
        </p:nvSpPr>
        <p:spPr>
          <a:xfrm>
            <a:off x="1738642" y="4767265"/>
            <a:ext cx="4281158" cy="274637"/>
          </a:xfrm>
          <a:prstGeom prst="rect">
            <a:avLst/>
          </a:prstGeom>
        </p:spPr>
        <p:txBody>
          <a:bodyPr/>
          <a:lstStyle/>
          <a:p>
            <a:endParaRPr lang="nl-NL"/>
          </a:p>
        </p:txBody>
      </p:sp>
      <p:sp>
        <p:nvSpPr>
          <p:cNvPr id="9" name="Tijdelijke aanduiding voor dianummer 8"/>
          <p:cNvSpPr>
            <a:spLocks noGrp="1"/>
          </p:cNvSpPr>
          <p:nvPr>
            <p:ph type="sldNum" sz="quarter" idx="12"/>
          </p:nvPr>
        </p:nvSpPr>
        <p:spPr>
          <a:xfrm>
            <a:off x="6553204" y="4767265"/>
            <a:ext cx="1610267" cy="274637"/>
          </a:xfrm>
          <a:prstGeom prst="rect">
            <a:avLst/>
          </a:prstGeom>
        </p:spPr>
        <p:txBody>
          <a:bodyPr/>
          <a:lstStyle/>
          <a:p>
            <a:fld id="{A9096D49-DAE3-40DE-93E0-41688E0A5016}" type="slidenum">
              <a:rPr lang="nl-NL" smtClean="0"/>
              <a:t>‹#›</a:t>
            </a:fld>
            <a:endParaRPr lang="nl-NL"/>
          </a:p>
        </p:txBody>
      </p:sp>
    </p:spTree>
    <p:extLst>
      <p:ext uri="{BB962C8B-B14F-4D97-AF65-F5344CB8AC3E}">
        <p14:creationId xmlns:p14="http://schemas.microsoft.com/office/powerpoint/2010/main" val="35781571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picTx" preserve="1">
  <p:cSld name="Afbeelding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1792288" y="3600451"/>
            <a:ext cx="5486400" cy="425450"/>
          </a:xfrm>
        </p:spPr>
        <p:txBody>
          <a:bodyPr anchor="b">
            <a:noAutofit/>
          </a:bodyPr>
          <a:lstStyle>
            <a:lvl1pPr algn="l">
              <a:defRPr sz="2000" b="1"/>
            </a:lvl1pPr>
          </a:lstStyle>
          <a:p>
            <a:r>
              <a:rPr lang="nl-NL"/>
              <a:t>Klik om de stijl te bewerken</a:t>
            </a:r>
            <a:endParaRPr lang="nl-NL" dirty="0"/>
          </a:p>
        </p:txBody>
      </p:sp>
      <p:sp>
        <p:nvSpPr>
          <p:cNvPr id="3" name="Tijdelijke aanduiding voor afbeelding 2"/>
          <p:cNvSpPr>
            <a:spLocks noGrp="1"/>
          </p:cNvSpPr>
          <p:nvPr>
            <p:ph type="pic" idx="1"/>
          </p:nvPr>
        </p:nvSpPr>
        <p:spPr>
          <a:xfrm>
            <a:off x="1792288" y="460375"/>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nl-NL"/>
              <a:t>Klik op het pictogram als u een afbeelding wilt toevoegen</a:t>
            </a:r>
            <a:endParaRPr lang="nl-NL" dirty="0"/>
          </a:p>
        </p:txBody>
      </p:sp>
      <p:sp>
        <p:nvSpPr>
          <p:cNvPr id="4" name="Tijdelijke aanduiding voor tekst 3"/>
          <p:cNvSpPr>
            <a:spLocks noGrp="1"/>
          </p:cNvSpPr>
          <p:nvPr>
            <p:ph type="body" sz="half" idx="2"/>
          </p:nvPr>
        </p:nvSpPr>
        <p:spPr>
          <a:xfrm>
            <a:off x="1792288" y="4025901"/>
            <a:ext cx="5486400" cy="60325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a:t>Klik om de modelstijlen te bewerken</a:t>
            </a:r>
          </a:p>
        </p:txBody>
      </p:sp>
    </p:spTree>
    <p:extLst>
      <p:ext uri="{BB962C8B-B14F-4D97-AF65-F5344CB8AC3E}">
        <p14:creationId xmlns:p14="http://schemas.microsoft.com/office/powerpoint/2010/main" val="32209393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cSld name="3_Titelblad_NL">
    <p:spTree>
      <p:nvGrpSpPr>
        <p:cNvPr id="1" name=""/>
        <p:cNvGrpSpPr/>
        <p:nvPr/>
      </p:nvGrpSpPr>
      <p:grpSpPr>
        <a:xfrm>
          <a:off x="0" y="0"/>
          <a:ext cx="0" cy="0"/>
          <a:chOff x="0" y="0"/>
          <a:chExt cx="0" cy="0"/>
        </a:xfrm>
      </p:grpSpPr>
      <p:pic>
        <p:nvPicPr>
          <p:cNvPr id="3" name="Afbeelding 2" descr="sheet breedbeeld PPT-7.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 y="0"/>
            <a:ext cx="9141291" cy="5143500"/>
          </a:xfrm>
          <a:prstGeom prst="rect">
            <a:avLst/>
          </a:prstGeom>
        </p:spPr>
      </p:pic>
      <p:sp>
        <p:nvSpPr>
          <p:cNvPr id="9" name="Tijdelijke aanduiding voor voettekst 5"/>
          <p:cNvSpPr>
            <a:spLocks noGrp="1"/>
          </p:cNvSpPr>
          <p:nvPr>
            <p:ph type="ftr" sz="quarter" idx="11"/>
          </p:nvPr>
        </p:nvSpPr>
        <p:spPr>
          <a:xfrm>
            <a:off x="2645832" y="4630341"/>
            <a:ext cx="4136854" cy="273844"/>
          </a:xfrm>
          <a:prstGeom prst="rect">
            <a:avLst/>
          </a:prstGeom>
        </p:spPr>
        <p:txBody>
          <a:bodyPr/>
          <a:lstStyle>
            <a:lvl1pPr>
              <a:defRPr>
                <a:solidFill>
                  <a:srgbClr val="FFFFFF"/>
                </a:solidFill>
              </a:defRPr>
            </a:lvl1pPr>
          </a:lstStyle>
          <a:p>
            <a:endParaRPr lang="nl-NL"/>
          </a:p>
        </p:txBody>
      </p:sp>
      <p:sp>
        <p:nvSpPr>
          <p:cNvPr id="10" name="Tijdelijke aanduiding voor dianummer 6"/>
          <p:cNvSpPr>
            <a:spLocks noGrp="1"/>
          </p:cNvSpPr>
          <p:nvPr>
            <p:ph type="sldNum" sz="quarter" idx="12"/>
          </p:nvPr>
        </p:nvSpPr>
        <p:spPr>
          <a:xfrm>
            <a:off x="6970296" y="4641987"/>
            <a:ext cx="829797" cy="273844"/>
          </a:xfrm>
          <a:prstGeom prst="rect">
            <a:avLst/>
          </a:prstGeom>
        </p:spPr>
        <p:txBody>
          <a:bodyPr/>
          <a:lstStyle>
            <a:lvl1pPr>
              <a:defRPr>
                <a:solidFill>
                  <a:srgbClr val="FFFFFF"/>
                </a:solidFill>
              </a:defRPr>
            </a:lvl1pPr>
          </a:lstStyle>
          <a:p>
            <a:fld id="{A9096D49-DAE3-40DE-93E0-41688E0A5016}" type="slidenum">
              <a:rPr lang="nl-NL" smtClean="0"/>
              <a:t>‹#›</a:t>
            </a:fld>
            <a:endParaRPr lang="nl-NL"/>
          </a:p>
        </p:txBody>
      </p:sp>
      <p:sp>
        <p:nvSpPr>
          <p:cNvPr id="11" name="Titel 1"/>
          <p:cNvSpPr>
            <a:spLocks noGrp="1"/>
          </p:cNvSpPr>
          <p:nvPr>
            <p:ph type="title" hasCustomPrompt="1"/>
          </p:nvPr>
        </p:nvSpPr>
        <p:spPr>
          <a:xfrm>
            <a:off x="2645836" y="1065389"/>
            <a:ext cx="6108523" cy="2476500"/>
          </a:xfrm>
        </p:spPr>
        <p:txBody>
          <a:bodyPr anchor="t"/>
          <a:lstStyle>
            <a:lvl1pPr>
              <a:defRPr sz="3200" baseline="0">
                <a:solidFill>
                  <a:srgbClr val="FFFFFF"/>
                </a:solidFill>
              </a:defRPr>
            </a:lvl1pPr>
          </a:lstStyle>
          <a:p>
            <a:r>
              <a:rPr lang="nl-NL" dirty="0"/>
              <a:t>Titel van presentatie bewerken</a:t>
            </a:r>
          </a:p>
        </p:txBody>
      </p:sp>
    </p:spTree>
    <p:extLst>
      <p:ext uri="{BB962C8B-B14F-4D97-AF65-F5344CB8AC3E}">
        <p14:creationId xmlns:p14="http://schemas.microsoft.com/office/powerpoint/2010/main" val="34804793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woObj" preserve="1">
  <p:cSld name="1_Twee objecten">
    <p:spTree>
      <p:nvGrpSpPr>
        <p:cNvPr id="1" name=""/>
        <p:cNvGrpSpPr/>
        <p:nvPr/>
      </p:nvGrpSpPr>
      <p:grpSpPr>
        <a:xfrm>
          <a:off x="0" y="0"/>
          <a:ext cx="0" cy="0"/>
          <a:chOff x="0" y="0"/>
          <a:chExt cx="0" cy="0"/>
        </a:xfrm>
      </p:grpSpPr>
      <p:pic>
        <p:nvPicPr>
          <p:cNvPr id="7" name="Afbeelding 6" descr="sheet breedbeeld PPT-7.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 y="0"/>
            <a:ext cx="9141291" cy="5143500"/>
          </a:xfrm>
          <a:prstGeom prst="rect">
            <a:avLst/>
          </a:prstGeom>
        </p:spPr>
      </p:pic>
      <p:sp>
        <p:nvSpPr>
          <p:cNvPr id="2" name="Titel 1"/>
          <p:cNvSpPr>
            <a:spLocks noGrp="1"/>
          </p:cNvSpPr>
          <p:nvPr>
            <p:ph type="title" hasCustomPrompt="1"/>
          </p:nvPr>
        </p:nvSpPr>
        <p:spPr>
          <a:xfrm>
            <a:off x="2524366" y="206375"/>
            <a:ext cx="6162437" cy="857250"/>
          </a:xfrm>
        </p:spPr>
        <p:txBody>
          <a:bodyPr>
            <a:normAutofit/>
          </a:bodyPr>
          <a:lstStyle>
            <a:lvl1pPr>
              <a:defRPr sz="2800">
                <a:solidFill>
                  <a:schemeClr val="bg1"/>
                </a:solidFill>
              </a:defRPr>
            </a:lvl1pPr>
          </a:lstStyle>
          <a:p>
            <a:r>
              <a:rPr lang="nl-NL" dirty="0"/>
              <a:t>Titel </a:t>
            </a:r>
            <a:r>
              <a:rPr lang="nl-NL" dirty="0" err="1"/>
              <a:t>volgblad</a:t>
            </a:r>
            <a:r>
              <a:rPr lang="nl-NL" dirty="0"/>
              <a:t> </a:t>
            </a:r>
            <a:r>
              <a:rPr lang="nl-NL" dirty="0" err="1"/>
              <a:t>Arial</a:t>
            </a:r>
            <a:r>
              <a:rPr lang="nl-NL" dirty="0"/>
              <a:t> 28pt</a:t>
            </a:r>
          </a:p>
        </p:txBody>
      </p:sp>
      <p:sp>
        <p:nvSpPr>
          <p:cNvPr id="3" name="Tijdelijke aanduiding voor inhoud 2"/>
          <p:cNvSpPr>
            <a:spLocks noGrp="1"/>
          </p:cNvSpPr>
          <p:nvPr>
            <p:ph sz="half" idx="1"/>
          </p:nvPr>
        </p:nvSpPr>
        <p:spPr>
          <a:xfrm>
            <a:off x="2524365" y="1200151"/>
            <a:ext cx="3007423" cy="2894954"/>
          </a:xfrm>
        </p:spPr>
        <p:txBody>
          <a:bodyPr>
            <a:normAutofit/>
          </a:bodyPr>
          <a:lstStyle>
            <a:lvl1pPr>
              <a:defRPr sz="2000">
                <a:latin typeface="Arial"/>
                <a:cs typeface="Arial"/>
              </a:defRPr>
            </a:lvl1pPr>
            <a:lvl2pPr>
              <a:defRPr sz="1800">
                <a:latin typeface="Arial"/>
                <a:cs typeface="Arial"/>
              </a:defRPr>
            </a:lvl2pPr>
            <a:lvl3pPr>
              <a:defRPr sz="2000"/>
            </a:lvl3pPr>
            <a:lvl4pPr>
              <a:defRPr sz="1800"/>
            </a:lvl4pPr>
            <a:lvl5pPr>
              <a:defRPr sz="1800"/>
            </a:lvl5pPr>
            <a:lvl6pPr>
              <a:defRPr sz="1800"/>
            </a:lvl6pPr>
            <a:lvl7pPr>
              <a:defRPr sz="1800"/>
            </a:lvl7pPr>
            <a:lvl8pPr>
              <a:defRPr sz="1800"/>
            </a:lvl8pPr>
            <a:lvl9pPr>
              <a:defRPr sz="1800"/>
            </a:lvl9pPr>
          </a:lstStyle>
          <a:p>
            <a:pPr lvl="0"/>
            <a:r>
              <a:rPr lang="nl-NL"/>
              <a:t>Klik om de modelstijlen te bewerken</a:t>
            </a:r>
          </a:p>
          <a:p>
            <a:pPr lvl="1"/>
            <a:r>
              <a:rPr lang="nl-NL"/>
              <a:t>Tweede niveau</a:t>
            </a:r>
          </a:p>
        </p:txBody>
      </p:sp>
      <p:sp>
        <p:nvSpPr>
          <p:cNvPr id="4" name="Tijdelijke aanduiding voor inhoud 3"/>
          <p:cNvSpPr>
            <a:spLocks noGrp="1"/>
          </p:cNvSpPr>
          <p:nvPr>
            <p:ph sz="half" idx="2"/>
          </p:nvPr>
        </p:nvSpPr>
        <p:spPr>
          <a:xfrm>
            <a:off x="5664235" y="1200152"/>
            <a:ext cx="3022565" cy="2894955"/>
          </a:xfrm>
        </p:spPr>
        <p:txBody>
          <a:bodyPr>
            <a:normAutofit/>
          </a:bodyPr>
          <a:lstStyle>
            <a:lvl1pPr>
              <a:defRPr sz="2000">
                <a:latin typeface="Arial"/>
                <a:cs typeface="Arial"/>
              </a:defRPr>
            </a:lvl1pPr>
            <a:lvl2pPr>
              <a:defRPr sz="1800">
                <a:latin typeface="Arial"/>
                <a:cs typeface="Arial"/>
              </a:defRPr>
            </a:lvl2pPr>
            <a:lvl3pPr>
              <a:defRPr sz="2000"/>
            </a:lvl3pPr>
            <a:lvl4pPr>
              <a:defRPr sz="1800"/>
            </a:lvl4pPr>
            <a:lvl5pPr>
              <a:defRPr sz="1800"/>
            </a:lvl5pPr>
            <a:lvl6pPr>
              <a:defRPr sz="1800"/>
            </a:lvl6pPr>
            <a:lvl7pPr>
              <a:defRPr sz="1800"/>
            </a:lvl7pPr>
            <a:lvl8pPr>
              <a:defRPr sz="1800"/>
            </a:lvl8pPr>
            <a:lvl9pPr>
              <a:defRPr sz="1800"/>
            </a:lvl9pPr>
          </a:lstStyle>
          <a:p>
            <a:pPr lvl="0"/>
            <a:r>
              <a:rPr lang="nl-NL"/>
              <a:t>Klik om de modelstijlen te bewerken</a:t>
            </a:r>
          </a:p>
          <a:p>
            <a:pPr lvl="1"/>
            <a:r>
              <a:rPr lang="nl-NL"/>
              <a:t>Tweede niveau</a:t>
            </a:r>
          </a:p>
        </p:txBody>
      </p:sp>
      <p:sp>
        <p:nvSpPr>
          <p:cNvPr id="8" name="Tijdelijke aanduiding voor voettekst 4"/>
          <p:cNvSpPr>
            <a:spLocks noGrp="1"/>
          </p:cNvSpPr>
          <p:nvPr>
            <p:ph type="ftr" sz="quarter" idx="11"/>
          </p:nvPr>
        </p:nvSpPr>
        <p:spPr>
          <a:xfrm>
            <a:off x="2524365" y="4630341"/>
            <a:ext cx="4258325" cy="273844"/>
          </a:xfrm>
          <a:prstGeom prst="rect">
            <a:avLst/>
          </a:prstGeom>
        </p:spPr>
        <p:txBody>
          <a:bodyPr/>
          <a:lstStyle/>
          <a:p>
            <a:endParaRPr lang="nl-NL"/>
          </a:p>
        </p:txBody>
      </p:sp>
      <p:sp>
        <p:nvSpPr>
          <p:cNvPr id="9" name="Tijdelijke aanduiding voor dianummer 5"/>
          <p:cNvSpPr>
            <a:spLocks noGrp="1"/>
          </p:cNvSpPr>
          <p:nvPr>
            <p:ph type="sldNum" sz="quarter" idx="12"/>
          </p:nvPr>
        </p:nvSpPr>
        <p:spPr>
          <a:xfrm>
            <a:off x="6970296" y="4641987"/>
            <a:ext cx="829797" cy="273844"/>
          </a:xfrm>
          <a:prstGeom prst="rect">
            <a:avLst/>
          </a:prstGeom>
        </p:spPr>
        <p:txBody>
          <a:bodyPr/>
          <a:lstStyle/>
          <a:p>
            <a:fld id="{A9096D49-DAE3-40DE-93E0-41688E0A5016}" type="slidenum">
              <a:rPr lang="nl-NL" smtClean="0"/>
              <a:t>‹#›</a:t>
            </a:fld>
            <a:endParaRPr lang="nl-NL"/>
          </a:p>
        </p:txBody>
      </p:sp>
    </p:spTree>
    <p:extLst>
      <p:ext uri="{BB962C8B-B14F-4D97-AF65-F5344CB8AC3E}">
        <p14:creationId xmlns:p14="http://schemas.microsoft.com/office/powerpoint/2010/main" val="4373706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itle">
  <p:cSld name="Titeldia">
    <p:spTree>
      <p:nvGrpSpPr>
        <p:cNvPr id="1" name=""/>
        <p:cNvGrpSpPr/>
        <p:nvPr/>
      </p:nvGrpSpPr>
      <p:grpSpPr>
        <a:xfrm>
          <a:off x="0" y="0"/>
          <a:ext cx="0" cy="0"/>
          <a:chOff x="0" y="0"/>
          <a:chExt cx="0" cy="0"/>
        </a:xfrm>
      </p:grpSpPr>
      <p:sp>
        <p:nvSpPr>
          <p:cNvPr id="2" name="Titel 1"/>
          <p:cNvSpPr>
            <a:spLocks noGrp="1"/>
          </p:cNvSpPr>
          <p:nvPr>
            <p:ph type="ctrTitle"/>
          </p:nvPr>
        </p:nvSpPr>
        <p:spPr>
          <a:xfrm>
            <a:off x="685800" y="1597820"/>
            <a:ext cx="7772400" cy="1102519"/>
          </a:xfrm>
        </p:spPr>
        <p:txBody>
          <a:bodyPr/>
          <a:lstStyle/>
          <a:p>
            <a:r>
              <a:rPr lang="nl-NL"/>
              <a:t>Klik om de stijl te bewerken</a:t>
            </a:r>
          </a:p>
        </p:txBody>
      </p:sp>
      <p:sp>
        <p:nvSpPr>
          <p:cNvPr id="3" name="Ondertitel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l-NL"/>
              <a:t>Klik om het opmaakprofiel van de modelondertitel te bewerken</a:t>
            </a:r>
          </a:p>
        </p:txBody>
      </p:sp>
      <p:sp>
        <p:nvSpPr>
          <p:cNvPr id="4" name="Tijdelijke aanduiding voor datum 3"/>
          <p:cNvSpPr>
            <a:spLocks noGrp="1"/>
          </p:cNvSpPr>
          <p:nvPr>
            <p:ph type="dt" sz="half" idx="10"/>
          </p:nvPr>
        </p:nvSpPr>
        <p:spPr>
          <a:xfrm>
            <a:off x="457200" y="4767264"/>
            <a:ext cx="2133600" cy="273844"/>
          </a:xfrm>
          <a:prstGeom prst="rect">
            <a:avLst/>
          </a:prstGeom>
        </p:spPr>
        <p:txBody>
          <a:bodyPr/>
          <a:lstStyle/>
          <a:p>
            <a:fld id="{3D636C07-7E76-46D3-B86B-6AF7C60E533E}" type="datetimeFigureOut">
              <a:rPr lang="nl-NL" smtClean="0"/>
              <a:t>30-5-2023</a:t>
            </a:fld>
            <a:endParaRPr lang="nl-NL"/>
          </a:p>
        </p:txBody>
      </p:sp>
      <p:sp>
        <p:nvSpPr>
          <p:cNvPr id="5" name="Tijdelijke aanduiding voor voettekst 4"/>
          <p:cNvSpPr>
            <a:spLocks noGrp="1"/>
          </p:cNvSpPr>
          <p:nvPr>
            <p:ph type="ftr" sz="quarter" idx="11"/>
          </p:nvPr>
        </p:nvSpPr>
        <p:spPr/>
        <p:txBody>
          <a:bodyPr/>
          <a:lstStyle/>
          <a:p>
            <a:endParaRPr lang="nl-NL"/>
          </a:p>
        </p:txBody>
      </p:sp>
      <p:sp>
        <p:nvSpPr>
          <p:cNvPr id="6" name="Tijdelijke aanduiding voor dianummer 5"/>
          <p:cNvSpPr>
            <a:spLocks noGrp="1"/>
          </p:cNvSpPr>
          <p:nvPr>
            <p:ph type="sldNum" sz="quarter" idx="12"/>
          </p:nvPr>
        </p:nvSpPr>
        <p:spPr/>
        <p:txBody>
          <a:bodyPr/>
          <a:lstStyle/>
          <a:p>
            <a:fld id="{A9096D49-DAE3-40DE-93E0-41688E0A5016}" type="slidenum">
              <a:rPr lang="nl-NL" smtClean="0"/>
              <a:t>‹#›</a:t>
            </a:fld>
            <a:endParaRPr lang="nl-NL"/>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 preserve="1">
  <p:cSld name="Titel en object">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sz="2800"/>
            </a:lvl1pPr>
          </a:lstStyle>
          <a:p>
            <a:r>
              <a:rPr lang="nl-NL" dirty="0"/>
              <a:t>Titel </a:t>
            </a:r>
            <a:r>
              <a:rPr lang="nl-NL" dirty="0" err="1"/>
              <a:t>volgblad</a:t>
            </a:r>
            <a:r>
              <a:rPr lang="nl-NL" dirty="0"/>
              <a:t> </a:t>
            </a:r>
            <a:r>
              <a:rPr lang="nl-NL" dirty="0" err="1"/>
              <a:t>Arial</a:t>
            </a:r>
            <a:r>
              <a:rPr lang="nl-NL" dirty="0"/>
              <a:t> 28pt</a:t>
            </a:r>
          </a:p>
        </p:txBody>
      </p:sp>
      <p:sp>
        <p:nvSpPr>
          <p:cNvPr id="3" name="Tijdelijke aanduiding voor inhoud 2"/>
          <p:cNvSpPr>
            <a:spLocks noGrp="1"/>
          </p:cNvSpPr>
          <p:nvPr>
            <p:ph idx="1" hasCustomPrompt="1"/>
          </p:nvPr>
        </p:nvSpPr>
        <p:spPr/>
        <p:txBody>
          <a:bodyPr/>
          <a:lstStyle>
            <a:lvl1pPr>
              <a:defRPr sz="2400">
                <a:latin typeface="Arial"/>
                <a:cs typeface="Arial"/>
              </a:defRPr>
            </a:lvl1pPr>
            <a:lvl2pPr>
              <a:defRPr sz="2000"/>
            </a:lvl2pPr>
          </a:lstStyle>
          <a:p>
            <a:pPr lvl="0"/>
            <a:r>
              <a:rPr lang="nl-NL" dirty="0"/>
              <a:t>Klik om de tekststijl van het sjabloon te bewerken</a:t>
            </a:r>
          </a:p>
          <a:p>
            <a:pPr lvl="1"/>
            <a:r>
              <a:rPr lang="nl-NL" dirty="0"/>
              <a:t>Tweede niveau</a:t>
            </a:r>
          </a:p>
        </p:txBody>
      </p:sp>
      <p:sp>
        <p:nvSpPr>
          <p:cNvPr id="7" name="Tijdelijke aanduiding voor voettekst 4"/>
          <p:cNvSpPr>
            <a:spLocks noGrp="1"/>
          </p:cNvSpPr>
          <p:nvPr>
            <p:ph type="ftr" sz="quarter" idx="11"/>
          </p:nvPr>
        </p:nvSpPr>
        <p:spPr>
          <a:xfrm>
            <a:off x="1912139" y="4630341"/>
            <a:ext cx="4870548" cy="273844"/>
          </a:xfrm>
          <a:prstGeom prst="rect">
            <a:avLst/>
          </a:prstGeom>
        </p:spPr>
        <p:txBody>
          <a:bodyPr/>
          <a:lstStyle/>
          <a:p>
            <a:endParaRPr lang="nl-NL"/>
          </a:p>
        </p:txBody>
      </p:sp>
      <p:sp>
        <p:nvSpPr>
          <p:cNvPr id="8" name="Tijdelijke aanduiding voor dianummer 5"/>
          <p:cNvSpPr>
            <a:spLocks noGrp="1"/>
          </p:cNvSpPr>
          <p:nvPr>
            <p:ph type="sldNum" sz="quarter" idx="12"/>
          </p:nvPr>
        </p:nvSpPr>
        <p:spPr>
          <a:xfrm>
            <a:off x="6970294" y="4641987"/>
            <a:ext cx="829797" cy="273844"/>
          </a:xfrm>
          <a:prstGeom prst="rect">
            <a:avLst/>
          </a:prstGeom>
        </p:spPr>
        <p:txBody>
          <a:bodyPr/>
          <a:lstStyle/>
          <a:p>
            <a:fld id="{A9096D49-DAE3-40DE-93E0-41688E0A5016}" type="slidenum">
              <a:rPr lang="nl-NL" smtClean="0"/>
              <a:t>‹#›</a:t>
            </a:fld>
            <a:endParaRPr lang="nl-NL"/>
          </a:p>
        </p:txBody>
      </p:sp>
    </p:spTree>
    <p:extLst>
      <p:ext uri="{BB962C8B-B14F-4D97-AF65-F5344CB8AC3E}">
        <p14:creationId xmlns:p14="http://schemas.microsoft.com/office/powerpoint/2010/main" val="41306218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woObj" preserve="1">
  <p:cSld name="Twee objecten">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normAutofit/>
          </a:bodyPr>
          <a:lstStyle>
            <a:lvl1pPr>
              <a:defRPr sz="2800"/>
            </a:lvl1pPr>
          </a:lstStyle>
          <a:p>
            <a:r>
              <a:rPr lang="nl-NL" dirty="0"/>
              <a:t>Titel </a:t>
            </a:r>
            <a:r>
              <a:rPr lang="nl-NL" dirty="0" err="1"/>
              <a:t>volgblad</a:t>
            </a:r>
            <a:r>
              <a:rPr lang="nl-NL" dirty="0"/>
              <a:t> </a:t>
            </a:r>
            <a:r>
              <a:rPr lang="nl-NL" dirty="0" err="1"/>
              <a:t>Arial</a:t>
            </a:r>
            <a:r>
              <a:rPr lang="nl-NL" dirty="0"/>
              <a:t> 28pt</a:t>
            </a:r>
          </a:p>
        </p:txBody>
      </p:sp>
      <p:sp>
        <p:nvSpPr>
          <p:cNvPr id="3" name="Tijdelijke aanduiding voor inhoud 2"/>
          <p:cNvSpPr>
            <a:spLocks noGrp="1"/>
          </p:cNvSpPr>
          <p:nvPr>
            <p:ph sz="half" idx="1"/>
          </p:nvPr>
        </p:nvSpPr>
        <p:spPr>
          <a:xfrm>
            <a:off x="457200" y="1200151"/>
            <a:ext cx="4038600" cy="2894954"/>
          </a:xfrm>
        </p:spPr>
        <p:txBody>
          <a:bodyPr>
            <a:normAutofit/>
          </a:bodyPr>
          <a:lstStyle>
            <a:lvl1pPr>
              <a:defRPr sz="2000">
                <a:latin typeface="Arial"/>
                <a:cs typeface="Arial"/>
              </a:defRPr>
            </a:lvl1pPr>
            <a:lvl2pPr>
              <a:defRPr sz="1800">
                <a:latin typeface="Arial"/>
                <a:cs typeface="Arial"/>
              </a:defRPr>
            </a:lvl2pPr>
            <a:lvl3pPr>
              <a:defRPr sz="2000"/>
            </a:lvl3pPr>
            <a:lvl4pPr>
              <a:defRPr sz="1800"/>
            </a:lvl4pPr>
            <a:lvl5pPr>
              <a:defRPr sz="1800"/>
            </a:lvl5pPr>
            <a:lvl6pPr>
              <a:defRPr sz="1800"/>
            </a:lvl6pPr>
            <a:lvl7pPr>
              <a:defRPr sz="1800"/>
            </a:lvl7pPr>
            <a:lvl8pPr>
              <a:defRPr sz="1800"/>
            </a:lvl8pPr>
            <a:lvl9pPr>
              <a:defRPr sz="1800"/>
            </a:lvl9pPr>
          </a:lstStyle>
          <a:p>
            <a:pPr lvl="0"/>
            <a:r>
              <a:rPr lang="nl-NL" dirty="0"/>
              <a:t>Klik om de tekststijl van het model te bewerken</a:t>
            </a:r>
          </a:p>
          <a:p>
            <a:pPr lvl="1"/>
            <a:r>
              <a:rPr lang="nl-NL" dirty="0"/>
              <a:t>Tweede niveau</a:t>
            </a:r>
          </a:p>
        </p:txBody>
      </p:sp>
      <p:sp>
        <p:nvSpPr>
          <p:cNvPr id="4" name="Tijdelijke aanduiding voor inhoud 3"/>
          <p:cNvSpPr>
            <a:spLocks noGrp="1"/>
          </p:cNvSpPr>
          <p:nvPr>
            <p:ph sz="half" idx="2"/>
          </p:nvPr>
        </p:nvSpPr>
        <p:spPr>
          <a:xfrm>
            <a:off x="4648200" y="1200151"/>
            <a:ext cx="4038600" cy="2894955"/>
          </a:xfrm>
        </p:spPr>
        <p:txBody>
          <a:bodyPr>
            <a:normAutofit/>
          </a:bodyPr>
          <a:lstStyle>
            <a:lvl1pPr>
              <a:defRPr sz="2000">
                <a:latin typeface="Arial"/>
                <a:cs typeface="Arial"/>
              </a:defRPr>
            </a:lvl1pPr>
            <a:lvl2pPr>
              <a:defRPr sz="1800">
                <a:latin typeface="Arial"/>
                <a:cs typeface="Arial"/>
              </a:defRPr>
            </a:lvl2pPr>
            <a:lvl3pPr>
              <a:defRPr sz="2000"/>
            </a:lvl3pPr>
            <a:lvl4pPr>
              <a:defRPr sz="1800"/>
            </a:lvl4pPr>
            <a:lvl5pPr>
              <a:defRPr sz="1800"/>
            </a:lvl5pPr>
            <a:lvl6pPr>
              <a:defRPr sz="1800"/>
            </a:lvl6pPr>
            <a:lvl7pPr>
              <a:defRPr sz="1800"/>
            </a:lvl7pPr>
            <a:lvl8pPr>
              <a:defRPr sz="1800"/>
            </a:lvl8pPr>
            <a:lvl9pPr>
              <a:defRPr sz="1800"/>
            </a:lvl9pPr>
          </a:lstStyle>
          <a:p>
            <a:pPr lvl="0"/>
            <a:r>
              <a:rPr lang="nl-NL" dirty="0"/>
              <a:t>Klik om de tekststijl van het model te bewerken</a:t>
            </a:r>
          </a:p>
          <a:p>
            <a:pPr lvl="1"/>
            <a:r>
              <a:rPr lang="nl-NL" dirty="0"/>
              <a:t>Tweede niveau</a:t>
            </a:r>
          </a:p>
        </p:txBody>
      </p:sp>
      <p:sp>
        <p:nvSpPr>
          <p:cNvPr id="8" name="Tijdelijke aanduiding voor voettekst 4"/>
          <p:cNvSpPr>
            <a:spLocks noGrp="1"/>
          </p:cNvSpPr>
          <p:nvPr>
            <p:ph type="ftr" sz="quarter" idx="11"/>
          </p:nvPr>
        </p:nvSpPr>
        <p:spPr>
          <a:xfrm>
            <a:off x="1912139" y="4630341"/>
            <a:ext cx="4870548" cy="273844"/>
          </a:xfrm>
          <a:prstGeom prst="rect">
            <a:avLst/>
          </a:prstGeom>
        </p:spPr>
        <p:txBody>
          <a:bodyPr/>
          <a:lstStyle/>
          <a:p>
            <a:endParaRPr lang="nl-NL"/>
          </a:p>
        </p:txBody>
      </p:sp>
      <p:sp>
        <p:nvSpPr>
          <p:cNvPr id="9" name="Tijdelijke aanduiding voor dianummer 5"/>
          <p:cNvSpPr>
            <a:spLocks noGrp="1"/>
          </p:cNvSpPr>
          <p:nvPr>
            <p:ph type="sldNum" sz="quarter" idx="12"/>
          </p:nvPr>
        </p:nvSpPr>
        <p:spPr>
          <a:xfrm>
            <a:off x="6970294" y="4641987"/>
            <a:ext cx="829797" cy="273844"/>
          </a:xfrm>
          <a:prstGeom prst="rect">
            <a:avLst/>
          </a:prstGeom>
        </p:spPr>
        <p:txBody>
          <a:bodyPr/>
          <a:lstStyle/>
          <a:p>
            <a:fld id="{A9096D49-DAE3-40DE-93E0-41688E0A5016}" type="slidenum">
              <a:rPr lang="nl-NL" smtClean="0"/>
              <a:t>‹#›</a:t>
            </a:fld>
            <a:endParaRPr lang="nl-NL"/>
          </a:p>
        </p:txBody>
      </p:sp>
    </p:spTree>
    <p:extLst>
      <p:ext uri="{BB962C8B-B14F-4D97-AF65-F5344CB8AC3E}">
        <p14:creationId xmlns:p14="http://schemas.microsoft.com/office/powerpoint/2010/main" val="29802780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jp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5.xml"/><Relationship Id="rId3" Type="http://schemas.openxmlformats.org/officeDocument/2006/relationships/slideLayout" Target="../slideLayouts/slideLayout10.xml"/><Relationship Id="rId7" Type="http://schemas.openxmlformats.org/officeDocument/2006/relationships/slideLayout" Target="../slideLayouts/slideLayout14.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5" Type="http://schemas.openxmlformats.org/officeDocument/2006/relationships/slideLayout" Target="../slideLayouts/slideLayout12.xml"/><Relationship Id="rId10" Type="http://schemas.openxmlformats.org/officeDocument/2006/relationships/image" Target="../media/image1.jpg"/><Relationship Id="rId4" Type="http://schemas.openxmlformats.org/officeDocument/2006/relationships/slideLayout" Target="../slideLayouts/slideLayout11.xml"/><Relationship Id="rId9"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theme" Target="../theme/theme3.xml"/><Relationship Id="rId3" Type="http://schemas.openxmlformats.org/officeDocument/2006/relationships/slideLayout" Target="../slideLayouts/slideLayout18.xml"/><Relationship Id="rId7" Type="http://schemas.openxmlformats.org/officeDocument/2006/relationships/slideLayout" Target="../slideLayouts/slideLayout22.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5" Type="http://schemas.openxmlformats.org/officeDocument/2006/relationships/slideLayout" Target="../slideLayouts/slideLayout20.xml"/><Relationship Id="rId4" Type="http://schemas.openxmlformats.org/officeDocument/2006/relationships/slideLayout" Target="../slideLayouts/slideLayout19.xml"/><Relationship Id="rId9"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accent3">
                <a:lumMod val="5000"/>
                <a:lumOff val="95000"/>
              </a:schemeClr>
            </a:gs>
            <a:gs pos="81000">
              <a:srgbClr val="E4EDCD"/>
            </a:gs>
            <a:gs pos="92000">
              <a:schemeClr val="accent3">
                <a:lumMod val="45000"/>
                <a:lumOff val="55000"/>
              </a:schemeClr>
            </a:gs>
            <a:gs pos="100000">
              <a:schemeClr val="accent3">
                <a:lumMod val="30000"/>
                <a:lumOff val="70000"/>
              </a:schemeClr>
            </a:gs>
          </a:gsLst>
          <a:lin ang="2700000" scaled="1"/>
          <a:tileRect/>
        </a:gradFill>
        <a:effectLst/>
      </p:bgPr>
    </p:bg>
    <p:spTree>
      <p:nvGrpSpPr>
        <p:cNvPr id="1" name=""/>
        <p:cNvGrpSpPr/>
        <p:nvPr/>
      </p:nvGrpSpPr>
      <p:grpSpPr>
        <a:xfrm>
          <a:off x="0" y="0"/>
          <a:ext cx="0" cy="0"/>
          <a:chOff x="0" y="0"/>
          <a:chExt cx="0" cy="0"/>
        </a:xfrm>
      </p:grpSpPr>
      <p:pic>
        <p:nvPicPr>
          <p:cNvPr id="7" name="Afbeelding 6" descr="sheet breedbeeld PPT-5.jp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 y="0"/>
            <a:ext cx="9141291" cy="5143500"/>
          </a:xfrm>
          <a:prstGeom prst="rect">
            <a:avLst/>
          </a:prstGeom>
        </p:spPr>
      </p:pic>
      <p:sp>
        <p:nvSpPr>
          <p:cNvPr id="2" name="Tijdelijke aanduiding voor titel 1"/>
          <p:cNvSpPr>
            <a:spLocks noGrp="1"/>
          </p:cNvSpPr>
          <p:nvPr>
            <p:ph type="title"/>
          </p:nvPr>
        </p:nvSpPr>
        <p:spPr>
          <a:xfrm>
            <a:off x="457200" y="206375"/>
            <a:ext cx="8229600" cy="857250"/>
          </a:xfrm>
          <a:prstGeom prst="rect">
            <a:avLst/>
          </a:prstGeom>
        </p:spPr>
        <p:txBody>
          <a:bodyPr vert="horz" lIns="91440" tIns="45720" rIns="91440" bIns="45720" rtlCol="0" anchor="ctr">
            <a:normAutofit/>
          </a:bodyPr>
          <a:lstStyle/>
          <a:p>
            <a:r>
              <a:rPr lang="nl-NL" dirty="0"/>
              <a:t>Titel van presentatie, </a:t>
            </a:r>
            <a:r>
              <a:rPr lang="nl-NL" dirty="0" err="1"/>
              <a:t>Arial</a:t>
            </a:r>
            <a:r>
              <a:rPr lang="nl-NL" dirty="0"/>
              <a:t> 32pt</a:t>
            </a:r>
          </a:p>
        </p:txBody>
      </p:sp>
      <p:sp>
        <p:nvSpPr>
          <p:cNvPr id="3" name="Tijdelijke aanduiding voor tekst 2"/>
          <p:cNvSpPr>
            <a:spLocks noGrp="1"/>
          </p:cNvSpPr>
          <p:nvPr>
            <p:ph type="body" idx="1"/>
          </p:nvPr>
        </p:nvSpPr>
        <p:spPr>
          <a:xfrm>
            <a:off x="457200" y="1200151"/>
            <a:ext cx="8229600" cy="2874582"/>
          </a:xfrm>
          <a:prstGeom prst="rect">
            <a:avLst/>
          </a:prstGeom>
        </p:spPr>
        <p:txBody>
          <a:bodyPr vert="horz" lIns="91440" tIns="45720" rIns="91440" bIns="45720" rtlCol="0">
            <a:normAutofit/>
          </a:bodyPr>
          <a:lstStyle/>
          <a:p>
            <a:pPr lvl="0"/>
            <a:r>
              <a:rPr lang="nl-NL" dirty="0"/>
              <a:t>Klik om de tekststijl van het sjabloon te bewerken</a:t>
            </a:r>
          </a:p>
        </p:txBody>
      </p:sp>
      <p:sp>
        <p:nvSpPr>
          <p:cNvPr id="10" name="Tijdelijke aanduiding voor voettekst 4"/>
          <p:cNvSpPr>
            <a:spLocks noGrp="1"/>
          </p:cNvSpPr>
          <p:nvPr>
            <p:ph type="ftr" sz="quarter" idx="3"/>
          </p:nvPr>
        </p:nvSpPr>
        <p:spPr>
          <a:xfrm>
            <a:off x="1912139" y="4630341"/>
            <a:ext cx="4870548" cy="273844"/>
          </a:xfrm>
          <a:prstGeom prst="rect">
            <a:avLst/>
          </a:prstGeom>
        </p:spPr>
        <p:txBody>
          <a:bodyPr vert="horz" lIns="91440" tIns="45720" rIns="91440" bIns="45720" rtlCol="0" anchor="ctr"/>
          <a:lstStyle>
            <a:lvl1pPr algn="ctr">
              <a:defRPr sz="1200">
                <a:solidFill>
                  <a:schemeClr val="tx1">
                    <a:tint val="75000"/>
                  </a:schemeClr>
                </a:solidFill>
                <a:latin typeface="Arial"/>
                <a:cs typeface="Arial"/>
              </a:defRPr>
            </a:lvl1pPr>
          </a:lstStyle>
          <a:p>
            <a:endParaRPr lang="nl-NL"/>
          </a:p>
        </p:txBody>
      </p:sp>
      <p:sp>
        <p:nvSpPr>
          <p:cNvPr id="11" name="Tijdelijke aanduiding voor dianummer 5"/>
          <p:cNvSpPr>
            <a:spLocks noGrp="1"/>
          </p:cNvSpPr>
          <p:nvPr>
            <p:ph type="sldNum" sz="quarter" idx="4"/>
          </p:nvPr>
        </p:nvSpPr>
        <p:spPr>
          <a:xfrm>
            <a:off x="6970296" y="4641987"/>
            <a:ext cx="829797" cy="273844"/>
          </a:xfrm>
          <a:prstGeom prst="rect">
            <a:avLst/>
          </a:prstGeom>
        </p:spPr>
        <p:txBody>
          <a:bodyPr vert="horz" lIns="91440" tIns="45720" rIns="91440" bIns="45720" rtlCol="0" anchor="ctr"/>
          <a:lstStyle>
            <a:lvl1pPr algn="r">
              <a:defRPr sz="1200">
                <a:solidFill>
                  <a:schemeClr val="tx1">
                    <a:tint val="75000"/>
                  </a:schemeClr>
                </a:solidFill>
                <a:latin typeface="Arial"/>
                <a:cs typeface="Arial"/>
              </a:defRPr>
            </a:lvl1pPr>
          </a:lstStyle>
          <a:p>
            <a:fld id="{A9096D49-DAE3-40DE-93E0-41688E0A5016}" type="slidenum">
              <a:rPr lang="nl-NL" smtClean="0"/>
              <a:t>‹#›</a:t>
            </a:fld>
            <a:endParaRPr lang="nl-NL"/>
          </a:p>
        </p:txBody>
      </p:sp>
    </p:spTree>
    <p:extLst>
      <p:ext uri="{BB962C8B-B14F-4D97-AF65-F5344CB8AC3E}">
        <p14:creationId xmlns:p14="http://schemas.microsoft.com/office/powerpoint/2010/main" val="329956238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Lst>
  <p:txStyles>
    <p:titleStyle>
      <a:lvl1pPr algn="l" defTabSz="457200" rtl="0" eaLnBrk="1" latinLnBrk="0" hangingPunct="1">
        <a:spcBef>
          <a:spcPct val="0"/>
        </a:spcBef>
        <a:buNone/>
        <a:defRPr sz="3200" b="1" kern="1200" baseline="0">
          <a:solidFill>
            <a:srgbClr val="660066"/>
          </a:solidFill>
          <a:latin typeface="Arial"/>
          <a:ea typeface="+mj-ea"/>
          <a:cs typeface="Arial"/>
        </a:defRPr>
      </a:lvl1pPr>
    </p:titleStyle>
    <p:bodyStyle>
      <a:lvl1pPr marL="342900" indent="-342900" algn="l" defTabSz="457200" rtl="0" eaLnBrk="1" latinLnBrk="0" hangingPunct="1">
        <a:spcBef>
          <a:spcPct val="20000"/>
        </a:spcBef>
        <a:buFont typeface="Arial"/>
        <a:buChar char="•"/>
        <a:defRPr sz="240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nl-NL"/>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accent3">
                <a:lumMod val="5000"/>
                <a:lumOff val="95000"/>
              </a:schemeClr>
            </a:gs>
            <a:gs pos="81000">
              <a:srgbClr val="E4EDCD"/>
            </a:gs>
            <a:gs pos="92000">
              <a:schemeClr val="accent3">
                <a:lumMod val="45000"/>
                <a:lumOff val="55000"/>
              </a:schemeClr>
            </a:gs>
            <a:gs pos="100000">
              <a:schemeClr val="accent3">
                <a:lumMod val="30000"/>
                <a:lumOff val="70000"/>
              </a:schemeClr>
            </a:gs>
          </a:gsLst>
          <a:lin ang="2700000" scaled="1"/>
          <a:tileRect/>
        </a:gradFill>
        <a:effectLst/>
      </p:bgPr>
    </p:bg>
    <p:spTree>
      <p:nvGrpSpPr>
        <p:cNvPr id="1" name=""/>
        <p:cNvGrpSpPr/>
        <p:nvPr/>
      </p:nvGrpSpPr>
      <p:grpSpPr>
        <a:xfrm>
          <a:off x="0" y="0"/>
          <a:ext cx="0" cy="0"/>
          <a:chOff x="0" y="0"/>
          <a:chExt cx="0" cy="0"/>
        </a:xfrm>
      </p:grpSpPr>
      <p:pic>
        <p:nvPicPr>
          <p:cNvPr id="7" name="Afbeelding 6" descr="sheet breedbeeld PPT-5.jp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 y="0"/>
            <a:ext cx="9141291" cy="5143500"/>
          </a:xfrm>
          <a:prstGeom prst="rect">
            <a:avLst/>
          </a:prstGeom>
        </p:spPr>
      </p:pic>
      <p:sp>
        <p:nvSpPr>
          <p:cNvPr id="2" name="Tijdelijke aanduiding voor titel 1"/>
          <p:cNvSpPr>
            <a:spLocks noGrp="1"/>
          </p:cNvSpPr>
          <p:nvPr>
            <p:ph type="title"/>
          </p:nvPr>
        </p:nvSpPr>
        <p:spPr>
          <a:xfrm>
            <a:off x="457200" y="206375"/>
            <a:ext cx="8229600" cy="857250"/>
          </a:xfrm>
          <a:prstGeom prst="rect">
            <a:avLst/>
          </a:prstGeom>
        </p:spPr>
        <p:txBody>
          <a:bodyPr vert="horz" lIns="91440" tIns="45720" rIns="91440" bIns="45720" rtlCol="0" anchor="ctr">
            <a:normAutofit/>
          </a:bodyPr>
          <a:lstStyle/>
          <a:p>
            <a:r>
              <a:rPr lang="nl-NL" dirty="0"/>
              <a:t>Titel van presentatie, </a:t>
            </a:r>
            <a:r>
              <a:rPr lang="nl-NL" dirty="0" err="1"/>
              <a:t>Arial</a:t>
            </a:r>
            <a:r>
              <a:rPr lang="nl-NL" dirty="0"/>
              <a:t> 32pt</a:t>
            </a:r>
          </a:p>
        </p:txBody>
      </p:sp>
      <p:sp>
        <p:nvSpPr>
          <p:cNvPr id="3" name="Tijdelijke aanduiding voor tekst 2"/>
          <p:cNvSpPr>
            <a:spLocks noGrp="1"/>
          </p:cNvSpPr>
          <p:nvPr>
            <p:ph type="body" idx="1"/>
          </p:nvPr>
        </p:nvSpPr>
        <p:spPr>
          <a:xfrm>
            <a:off x="457200" y="1200151"/>
            <a:ext cx="8229600" cy="2874582"/>
          </a:xfrm>
          <a:prstGeom prst="rect">
            <a:avLst/>
          </a:prstGeom>
        </p:spPr>
        <p:txBody>
          <a:bodyPr vert="horz" lIns="91440" tIns="45720" rIns="91440" bIns="45720" rtlCol="0">
            <a:normAutofit/>
          </a:bodyPr>
          <a:lstStyle/>
          <a:p>
            <a:pPr lvl="0"/>
            <a:r>
              <a:rPr lang="nl-NL" dirty="0"/>
              <a:t>Klik om de tekststijl van het sjabloon te bewerken</a:t>
            </a:r>
          </a:p>
        </p:txBody>
      </p:sp>
      <p:sp>
        <p:nvSpPr>
          <p:cNvPr id="10" name="Tijdelijke aanduiding voor voettekst 4"/>
          <p:cNvSpPr>
            <a:spLocks noGrp="1"/>
          </p:cNvSpPr>
          <p:nvPr>
            <p:ph type="ftr" sz="quarter" idx="3"/>
          </p:nvPr>
        </p:nvSpPr>
        <p:spPr>
          <a:xfrm>
            <a:off x="1912139" y="4630341"/>
            <a:ext cx="4870548" cy="273844"/>
          </a:xfrm>
          <a:prstGeom prst="rect">
            <a:avLst/>
          </a:prstGeom>
        </p:spPr>
        <p:txBody>
          <a:bodyPr vert="horz" lIns="91440" tIns="45720" rIns="91440" bIns="45720" rtlCol="0" anchor="ctr"/>
          <a:lstStyle>
            <a:lvl1pPr algn="ctr">
              <a:defRPr sz="1200">
                <a:solidFill>
                  <a:schemeClr val="tx1">
                    <a:tint val="75000"/>
                  </a:schemeClr>
                </a:solidFill>
                <a:latin typeface="Arial"/>
                <a:cs typeface="Arial"/>
              </a:defRPr>
            </a:lvl1pPr>
          </a:lstStyle>
          <a:p>
            <a:endParaRPr lang="nl-NL"/>
          </a:p>
        </p:txBody>
      </p:sp>
      <p:sp>
        <p:nvSpPr>
          <p:cNvPr id="11" name="Tijdelijke aanduiding voor dianummer 5"/>
          <p:cNvSpPr>
            <a:spLocks noGrp="1"/>
          </p:cNvSpPr>
          <p:nvPr>
            <p:ph type="sldNum" sz="quarter" idx="4"/>
          </p:nvPr>
        </p:nvSpPr>
        <p:spPr>
          <a:xfrm>
            <a:off x="6970294" y="4641987"/>
            <a:ext cx="829797" cy="273844"/>
          </a:xfrm>
          <a:prstGeom prst="rect">
            <a:avLst/>
          </a:prstGeom>
        </p:spPr>
        <p:txBody>
          <a:bodyPr vert="horz" lIns="91440" tIns="45720" rIns="91440" bIns="45720" rtlCol="0" anchor="ctr"/>
          <a:lstStyle>
            <a:lvl1pPr algn="r">
              <a:defRPr sz="1200">
                <a:solidFill>
                  <a:schemeClr val="tx1">
                    <a:tint val="75000"/>
                  </a:schemeClr>
                </a:solidFill>
                <a:latin typeface="Arial"/>
                <a:cs typeface="Arial"/>
              </a:defRPr>
            </a:lvl1pPr>
          </a:lstStyle>
          <a:p>
            <a:fld id="{A9096D49-DAE3-40DE-93E0-41688E0A5016}" type="slidenum">
              <a:rPr lang="nl-NL" smtClean="0"/>
              <a:t>‹#›</a:t>
            </a:fld>
            <a:endParaRPr lang="nl-NL"/>
          </a:p>
        </p:txBody>
      </p:sp>
    </p:spTree>
    <p:extLst>
      <p:ext uri="{BB962C8B-B14F-4D97-AF65-F5344CB8AC3E}">
        <p14:creationId xmlns:p14="http://schemas.microsoft.com/office/powerpoint/2010/main" val="3299562382"/>
      </p:ext>
    </p:extLst>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Lst>
  <p:txStyles>
    <p:titleStyle>
      <a:lvl1pPr algn="l" defTabSz="457200" rtl="0" eaLnBrk="1" latinLnBrk="0" hangingPunct="1">
        <a:spcBef>
          <a:spcPct val="0"/>
        </a:spcBef>
        <a:buNone/>
        <a:defRPr sz="3200" b="1" kern="1200" baseline="0">
          <a:solidFill>
            <a:srgbClr val="660066"/>
          </a:solidFill>
          <a:latin typeface="Arial"/>
          <a:ea typeface="+mj-ea"/>
          <a:cs typeface="Arial"/>
        </a:defRPr>
      </a:lvl1pPr>
    </p:titleStyle>
    <p:bodyStyle>
      <a:lvl1pPr marL="342900" indent="-342900" algn="l" defTabSz="457200" rtl="0" eaLnBrk="1" latinLnBrk="0" hangingPunct="1">
        <a:spcBef>
          <a:spcPct val="20000"/>
        </a:spcBef>
        <a:buFont typeface="Arial"/>
        <a:buChar char="•"/>
        <a:defRPr sz="240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nl-NL"/>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accent3">
                <a:lumMod val="5000"/>
                <a:lumOff val="95000"/>
              </a:schemeClr>
            </a:gs>
            <a:gs pos="81000">
              <a:srgbClr val="E4EDCD"/>
            </a:gs>
            <a:gs pos="92000">
              <a:schemeClr val="accent3">
                <a:lumMod val="45000"/>
                <a:lumOff val="55000"/>
              </a:schemeClr>
            </a:gs>
            <a:gs pos="100000">
              <a:schemeClr val="accent3">
                <a:lumMod val="30000"/>
                <a:lumOff val="70000"/>
              </a:schemeClr>
            </a:gs>
          </a:gsLst>
          <a:lin ang="2700000" scaled="1"/>
          <a:tileRect/>
        </a:gradFill>
        <a:effectLst/>
      </p:bgPr>
    </p:bg>
    <p:spTree>
      <p:nvGrpSpPr>
        <p:cNvPr id="1" name=""/>
        <p:cNvGrpSpPr/>
        <p:nvPr/>
      </p:nvGrpSpPr>
      <p:grpSpPr>
        <a:xfrm>
          <a:off x="0" y="0"/>
          <a:ext cx="0" cy="0"/>
          <a:chOff x="0" y="0"/>
          <a:chExt cx="0" cy="0"/>
        </a:xfrm>
      </p:grpSpPr>
      <p:pic>
        <p:nvPicPr>
          <p:cNvPr id="7" name="Afbeelding 6" descr="sheet breedbeeld PPT-5.jp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 y="0"/>
            <a:ext cx="9141291" cy="5143500"/>
          </a:xfrm>
          <a:prstGeom prst="rect">
            <a:avLst/>
          </a:prstGeom>
        </p:spPr>
      </p:pic>
      <p:sp>
        <p:nvSpPr>
          <p:cNvPr id="2" name="Tijdelijke aanduiding voor titel 1"/>
          <p:cNvSpPr>
            <a:spLocks noGrp="1"/>
          </p:cNvSpPr>
          <p:nvPr>
            <p:ph type="title"/>
          </p:nvPr>
        </p:nvSpPr>
        <p:spPr>
          <a:xfrm>
            <a:off x="457200" y="206375"/>
            <a:ext cx="8229600" cy="857250"/>
          </a:xfrm>
          <a:prstGeom prst="rect">
            <a:avLst/>
          </a:prstGeom>
        </p:spPr>
        <p:txBody>
          <a:bodyPr vert="horz" lIns="91440" tIns="45720" rIns="91440" bIns="45720" rtlCol="0" anchor="ctr">
            <a:normAutofit/>
          </a:bodyPr>
          <a:lstStyle/>
          <a:p>
            <a:r>
              <a:rPr lang="nl-NL" dirty="0"/>
              <a:t>Titel van presentatie, </a:t>
            </a:r>
            <a:r>
              <a:rPr lang="nl-NL" dirty="0" err="1"/>
              <a:t>Arial</a:t>
            </a:r>
            <a:r>
              <a:rPr lang="nl-NL" dirty="0"/>
              <a:t> 32pt</a:t>
            </a:r>
          </a:p>
        </p:txBody>
      </p:sp>
      <p:sp>
        <p:nvSpPr>
          <p:cNvPr id="3" name="Tijdelijke aanduiding voor tekst 2"/>
          <p:cNvSpPr>
            <a:spLocks noGrp="1"/>
          </p:cNvSpPr>
          <p:nvPr>
            <p:ph type="body" idx="1"/>
          </p:nvPr>
        </p:nvSpPr>
        <p:spPr>
          <a:xfrm>
            <a:off x="457200" y="1200151"/>
            <a:ext cx="8229600" cy="2874582"/>
          </a:xfrm>
          <a:prstGeom prst="rect">
            <a:avLst/>
          </a:prstGeom>
        </p:spPr>
        <p:txBody>
          <a:bodyPr vert="horz" lIns="91440" tIns="45720" rIns="91440" bIns="45720" rtlCol="0">
            <a:normAutofit/>
          </a:bodyPr>
          <a:lstStyle/>
          <a:p>
            <a:pPr lvl="0"/>
            <a:r>
              <a:rPr lang="nl-NL" dirty="0"/>
              <a:t>Klik om de tekststijl van het sjabloon te bewerken</a:t>
            </a:r>
          </a:p>
        </p:txBody>
      </p:sp>
      <p:sp>
        <p:nvSpPr>
          <p:cNvPr id="10" name="Tijdelijke aanduiding voor voettekst 4"/>
          <p:cNvSpPr>
            <a:spLocks noGrp="1"/>
          </p:cNvSpPr>
          <p:nvPr>
            <p:ph type="ftr" sz="quarter" idx="3"/>
          </p:nvPr>
        </p:nvSpPr>
        <p:spPr>
          <a:xfrm>
            <a:off x="1912139" y="4630341"/>
            <a:ext cx="4870548" cy="273844"/>
          </a:xfrm>
          <a:prstGeom prst="rect">
            <a:avLst/>
          </a:prstGeom>
        </p:spPr>
        <p:txBody>
          <a:bodyPr vert="horz" lIns="91440" tIns="45720" rIns="91440" bIns="45720" rtlCol="0" anchor="ctr"/>
          <a:lstStyle>
            <a:lvl1pPr algn="ctr">
              <a:defRPr sz="1200">
                <a:solidFill>
                  <a:schemeClr val="tx1">
                    <a:tint val="75000"/>
                  </a:schemeClr>
                </a:solidFill>
                <a:latin typeface="Arial"/>
                <a:cs typeface="Arial"/>
              </a:defRPr>
            </a:lvl1pPr>
          </a:lstStyle>
          <a:p>
            <a:endParaRPr lang="nl-NL"/>
          </a:p>
        </p:txBody>
      </p:sp>
      <p:sp>
        <p:nvSpPr>
          <p:cNvPr id="11" name="Tijdelijke aanduiding voor dianummer 5"/>
          <p:cNvSpPr>
            <a:spLocks noGrp="1"/>
          </p:cNvSpPr>
          <p:nvPr>
            <p:ph type="sldNum" sz="quarter" idx="4"/>
          </p:nvPr>
        </p:nvSpPr>
        <p:spPr>
          <a:xfrm>
            <a:off x="6970294" y="4641987"/>
            <a:ext cx="829797" cy="273844"/>
          </a:xfrm>
          <a:prstGeom prst="rect">
            <a:avLst/>
          </a:prstGeom>
        </p:spPr>
        <p:txBody>
          <a:bodyPr vert="horz" lIns="91440" tIns="45720" rIns="91440" bIns="45720" rtlCol="0" anchor="ctr"/>
          <a:lstStyle>
            <a:lvl1pPr algn="r">
              <a:defRPr sz="1200">
                <a:solidFill>
                  <a:schemeClr val="tx1">
                    <a:tint val="75000"/>
                  </a:schemeClr>
                </a:solidFill>
                <a:latin typeface="Arial"/>
                <a:cs typeface="Arial"/>
              </a:defRPr>
            </a:lvl1pPr>
          </a:lstStyle>
          <a:p>
            <a:fld id="{A9096D49-DAE3-40DE-93E0-41688E0A5016}" type="slidenum">
              <a:rPr lang="nl-NL" smtClean="0"/>
              <a:t>‹#›</a:t>
            </a:fld>
            <a:endParaRPr lang="nl-NL"/>
          </a:p>
        </p:txBody>
      </p:sp>
    </p:spTree>
    <p:extLst>
      <p:ext uri="{BB962C8B-B14F-4D97-AF65-F5344CB8AC3E}">
        <p14:creationId xmlns:p14="http://schemas.microsoft.com/office/powerpoint/2010/main" val="3299562382"/>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Lst>
  <p:txStyles>
    <p:titleStyle>
      <a:lvl1pPr algn="l" defTabSz="457200" rtl="0" eaLnBrk="1" latinLnBrk="0" hangingPunct="1">
        <a:spcBef>
          <a:spcPct val="0"/>
        </a:spcBef>
        <a:buNone/>
        <a:defRPr sz="3200" b="1" kern="1200" baseline="0">
          <a:solidFill>
            <a:srgbClr val="660066"/>
          </a:solidFill>
          <a:latin typeface="Arial"/>
          <a:ea typeface="+mj-ea"/>
          <a:cs typeface="Arial"/>
        </a:defRPr>
      </a:lvl1pPr>
    </p:titleStyle>
    <p:bodyStyle>
      <a:lvl1pPr marL="342900" indent="-342900" algn="l" defTabSz="457200" rtl="0" eaLnBrk="1" latinLnBrk="0" hangingPunct="1">
        <a:spcBef>
          <a:spcPct val="20000"/>
        </a:spcBef>
        <a:buFont typeface="Arial"/>
        <a:buChar char="•"/>
        <a:defRPr sz="240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nl-NL"/>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20.xml"/><Relationship Id="rId5" Type="http://schemas.openxmlformats.org/officeDocument/2006/relationships/image" Target="../media/image10.png"/><Relationship Id="rId4" Type="http://schemas.openxmlformats.org/officeDocument/2006/relationships/image" Target="../media/image9.png"/></Relationships>
</file>

<file path=ppt/slides/_rels/slide10.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0.xml"/><Relationship Id="rId1" Type="http://schemas.openxmlformats.org/officeDocument/2006/relationships/slideLayout" Target="../slideLayouts/slideLayout22.xml"/></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22.xml"/><Relationship Id="rId5" Type="http://schemas.openxmlformats.org/officeDocument/2006/relationships/image" Target="../media/image29.png"/><Relationship Id="rId4" Type="http://schemas.openxmlformats.org/officeDocument/2006/relationships/image" Target="../media/image28.png"/></Relationships>
</file>

<file path=ppt/slides/_rels/slide12.xml.rels><?xml version="1.0" encoding="UTF-8" standalone="yes"?>
<Relationships xmlns="http://schemas.openxmlformats.org/package/2006/relationships"><Relationship Id="rId3" Type="http://schemas.openxmlformats.org/officeDocument/2006/relationships/hyperlink" Target="https://www.youtube.com/watch?v=8oE1shAX96U&amp;ab_channel=MathandScience" TargetMode="External"/><Relationship Id="rId2" Type="http://schemas.openxmlformats.org/officeDocument/2006/relationships/notesSlide" Target="../notesSlides/notesSlide12.xml"/><Relationship Id="rId1" Type="http://schemas.openxmlformats.org/officeDocument/2006/relationships/slideLayout" Target="../slideLayouts/slideLayout22.xml"/><Relationship Id="rId6" Type="http://schemas.openxmlformats.org/officeDocument/2006/relationships/image" Target="../media/image31.png"/><Relationship Id="rId5" Type="http://schemas.openxmlformats.org/officeDocument/2006/relationships/image" Target="../media/image30.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2.xml"/></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4.xml"/><Relationship Id="rId1" Type="http://schemas.openxmlformats.org/officeDocument/2006/relationships/slideLayout" Target="../slideLayouts/slideLayout22.xml"/><Relationship Id="rId4" Type="http://schemas.openxmlformats.org/officeDocument/2006/relationships/image" Target="../media/image33.png"/></Relationships>
</file>

<file path=ppt/slides/_rels/slide15.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15.xml"/><Relationship Id="rId1" Type="http://schemas.openxmlformats.org/officeDocument/2006/relationships/slideLayout" Target="../slideLayouts/slideLayout22.xml"/></Relationships>
</file>

<file path=ppt/slides/_rels/slide16.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16.xml"/><Relationship Id="rId1" Type="http://schemas.openxmlformats.org/officeDocument/2006/relationships/slideLayout" Target="../slideLayouts/slideLayout22.xml"/><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hyperlink" Target="https://www.youtube.com/watch?v=n829SwSUZ_c" TargetMode="External"/><Relationship Id="rId7" Type="http://schemas.openxmlformats.org/officeDocument/2006/relationships/hyperlink" Target="http://brettbeauregard.com/blog/2011/04/improving-the-beginners-pid-introduction/" TargetMode="External"/><Relationship Id="rId2" Type="http://schemas.openxmlformats.org/officeDocument/2006/relationships/notesSlide" Target="../notesSlides/notesSlide17.xml"/><Relationship Id="rId1" Type="http://schemas.openxmlformats.org/officeDocument/2006/relationships/slideLayout" Target="../slideLayouts/slideLayout16.xml"/><Relationship Id="rId6" Type="http://schemas.openxmlformats.org/officeDocument/2006/relationships/hyperlink" Target="http://georgegillard.com/programming-guides/introduction_to_pid_controllers_ed2-pdf?format=raw" TargetMode="External"/><Relationship Id="rId5" Type="http://schemas.openxmlformats.org/officeDocument/2006/relationships/hyperlink" Target="http://educypedia.karadimov.info/library/pidtune2.pdf" TargetMode="External"/><Relationship Id="rId4" Type="http://schemas.openxmlformats.org/officeDocument/2006/relationships/hyperlink" Target="https://smithcsrobot.weebly.com/uploads/6/0/9/5/60954939/pid_control_document.pdf"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8" Type="http://schemas.openxmlformats.org/officeDocument/2006/relationships/hyperlink" Target="https://nl.mathworks.com/videos/understanding-pid-control-part-3-expanding-beyond-a-simple-derivative-1531120808026.html" TargetMode="External"/><Relationship Id="rId3" Type="http://schemas.openxmlformats.org/officeDocument/2006/relationships/hyperlink" Target="https://nl.mathworks.com/videos/understanding-pid-control-part-1-what-is-pid-control--1527089264373.html" TargetMode="External"/><Relationship Id="rId7"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16.xml"/><Relationship Id="rId6" Type="http://schemas.openxmlformats.org/officeDocument/2006/relationships/hyperlink" Target="https://nl.mathworks.com/videos/understanding-pid-control-part-2-expanding-beyond-a-simple-integral-1528310418260.html" TargetMode="External"/><Relationship Id="rId11" Type="http://schemas.openxmlformats.org/officeDocument/2006/relationships/image" Target="../media/image14.png"/><Relationship Id="rId5" Type="http://schemas.openxmlformats.org/officeDocument/2006/relationships/image" Target="../media/image11.png"/><Relationship Id="rId10" Type="http://schemas.openxmlformats.org/officeDocument/2006/relationships/hyperlink" Target="https://nl.mathworks.com/videos/understanding-pid-control-part-4-a-pid-tuning-guide-1531124725727.html" TargetMode="External"/><Relationship Id="rId4" Type="http://schemas.openxmlformats.org/officeDocument/2006/relationships/hyperlink" Target="https://www.youtube.com/watch?v=4Y7zG48uHRo&amp;ab_channel=AerospaceControlsLab" TargetMode="External"/><Relationship Id="rId9" Type="http://schemas.openxmlformats.org/officeDocument/2006/relationships/image" Target="../media/image13.png"/></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5.xml"/><Relationship Id="rId1" Type="http://schemas.openxmlformats.org/officeDocument/2006/relationships/slideLayout" Target="../slideLayouts/slideLayout16.xml"/><Relationship Id="rId4" Type="http://schemas.openxmlformats.org/officeDocument/2006/relationships/image" Target="../media/image17.jpeg"/></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16.xml"/><Relationship Id="rId5" Type="http://schemas.openxmlformats.org/officeDocument/2006/relationships/image" Target="../media/image19.png"/><Relationship Id="rId4" Type="http://schemas.openxmlformats.org/officeDocument/2006/relationships/hyperlink" Target="http://georgegillard.com/programming-guides/introduction_to_pid_controllers_ed2-pdf?format=raw"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georgegillard.com/programming-guides/introduction_to_pid_controllers_ed2-pdf?format=raw" TargetMode="External"/><Relationship Id="rId2" Type="http://schemas.openxmlformats.org/officeDocument/2006/relationships/notesSlide" Target="../notesSlides/notesSlide7.xml"/><Relationship Id="rId1" Type="http://schemas.openxmlformats.org/officeDocument/2006/relationships/slideLayout" Target="../slideLayouts/slideLayout16.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hyperlink" Target="https://en.wikipedia.org/wiki/Ziegler%E2%80%93Nichols_method"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educypedia.karadimov.info/library/pidtune2.pdf" TargetMode="External"/><Relationship Id="rId7" Type="http://schemas.openxmlformats.org/officeDocument/2006/relationships/image" Target="../media/image24.wmf"/><Relationship Id="rId2" Type="http://schemas.openxmlformats.org/officeDocument/2006/relationships/notesSlide" Target="../notesSlides/notesSlide8.xml"/><Relationship Id="rId1" Type="http://schemas.openxmlformats.org/officeDocument/2006/relationships/slideLayout" Target="../slideLayouts/slideLayout16.xml"/><Relationship Id="rId6" Type="http://schemas.openxmlformats.org/officeDocument/2006/relationships/oleObject" Target="../embeddings/oleObject1.bin"/><Relationship Id="rId5" Type="http://schemas.openxmlformats.org/officeDocument/2006/relationships/image" Target="../media/image23.png"/><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3" Type="http://schemas.openxmlformats.org/officeDocument/2006/relationships/hyperlink" Target="https://www.youtube.com/watch?v=n829SwSUZ_c" TargetMode="External"/><Relationship Id="rId2" Type="http://schemas.openxmlformats.org/officeDocument/2006/relationships/notesSlide" Target="../notesSlides/notesSlide9.xml"/><Relationship Id="rId1" Type="http://schemas.openxmlformats.org/officeDocument/2006/relationships/slideLayout" Target="../slideLayouts/slideLayout16.xml"/><Relationship Id="rId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2645834" y="843559"/>
            <a:ext cx="6108523" cy="864096"/>
          </a:xfrm>
        </p:spPr>
        <p:txBody>
          <a:bodyPr>
            <a:normAutofit fontScale="90000"/>
          </a:bodyPr>
          <a:lstStyle/>
          <a:p>
            <a:r>
              <a:rPr lang="nl-NL" dirty="0"/>
              <a:t>Embedded Systems:</a:t>
            </a:r>
            <a:br>
              <a:rPr lang="nl-NL" dirty="0"/>
            </a:br>
            <a:r>
              <a:rPr lang="nl-NL" dirty="0"/>
              <a:t>Closed loop systems</a:t>
            </a:r>
            <a:endParaRPr lang="en-GB" dirty="0"/>
          </a:p>
        </p:txBody>
      </p:sp>
      <p:pic>
        <p:nvPicPr>
          <p:cNvPr id="4" name="Picture 3"/>
          <p:cNvPicPr>
            <a:picLocks noChangeAspect="1"/>
          </p:cNvPicPr>
          <p:nvPr/>
        </p:nvPicPr>
        <p:blipFill>
          <a:blip r:embed="rId3"/>
          <a:stretch>
            <a:fillRect/>
          </a:stretch>
        </p:blipFill>
        <p:spPr>
          <a:xfrm>
            <a:off x="2060076" y="2067694"/>
            <a:ext cx="2364275" cy="1474195"/>
          </a:xfrm>
          <a:prstGeom prst="rect">
            <a:avLst/>
          </a:prstGeom>
        </p:spPr>
      </p:pic>
      <p:pic>
        <p:nvPicPr>
          <p:cNvPr id="5" name="Picture 4"/>
          <p:cNvPicPr>
            <a:picLocks noChangeAspect="1"/>
          </p:cNvPicPr>
          <p:nvPr/>
        </p:nvPicPr>
        <p:blipFill>
          <a:blip r:embed="rId4"/>
          <a:stretch>
            <a:fillRect/>
          </a:stretch>
        </p:blipFill>
        <p:spPr>
          <a:xfrm>
            <a:off x="4697203" y="2164211"/>
            <a:ext cx="1912178" cy="1281159"/>
          </a:xfrm>
          <a:prstGeom prst="rect">
            <a:avLst/>
          </a:prstGeom>
        </p:spPr>
      </p:pic>
      <p:pic>
        <p:nvPicPr>
          <p:cNvPr id="3" name="Picture 2">
            <a:extLst>
              <a:ext uri="{FF2B5EF4-FFF2-40B4-BE49-F238E27FC236}">
                <a16:creationId xmlns:a16="http://schemas.microsoft.com/office/drawing/2014/main" id="{54CAA518-7F2B-AA43-AC14-2C25D5218D8B}"/>
              </a:ext>
            </a:extLst>
          </p:cNvPr>
          <p:cNvPicPr>
            <a:picLocks noChangeAspect="1"/>
          </p:cNvPicPr>
          <p:nvPr/>
        </p:nvPicPr>
        <p:blipFill>
          <a:blip r:embed="rId5"/>
          <a:stretch>
            <a:fillRect/>
          </a:stretch>
        </p:blipFill>
        <p:spPr>
          <a:xfrm>
            <a:off x="7155085" y="2166597"/>
            <a:ext cx="990600" cy="1295400"/>
          </a:xfrm>
          <a:prstGeom prst="rect">
            <a:avLst/>
          </a:prstGeom>
        </p:spPr>
      </p:pic>
    </p:spTree>
    <p:extLst>
      <p:ext uri="{BB962C8B-B14F-4D97-AF65-F5344CB8AC3E}">
        <p14:creationId xmlns:p14="http://schemas.microsoft.com/office/powerpoint/2010/main" val="36106308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DF86E98-B1D4-5446-8B57-679150C4261F}"/>
              </a:ext>
            </a:extLst>
          </p:cNvPr>
          <p:cNvSpPr>
            <a:spLocks noGrp="1"/>
          </p:cNvSpPr>
          <p:nvPr>
            <p:ph type="title"/>
          </p:nvPr>
        </p:nvSpPr>
        <p:spPr>
          <a:xfrm>
            <a:off x="1215842" y="135675"/>
            <a:ext cx="7588721" cy="857250"/>
          </a:xfrm>
        </p:spPr>
        <p:txBody>
          <a:bodyPr>
            <a:normAutofit fontScale="90000"/>
          </a:bodyPr>
          <a:lstStyle/>
          <a:p>
            <a:r>
              <a:rPr lang="en-US" dirty="0"/>
              <a:t>Use Simulink for simulating the feedback control loop</a:t>
            </a:r>
            <a:endParaRPr lang="en-GB" dirty="0"/>
          </a:p>
        </p:txBody>
      </p:sp>
      <p:sp>
        <p:nvSpPr>
          <p:cNvPr id="7" name="TextBox 6">
            <a:extLst>
              <a:ext uri="{FF2B5EF4-FFF2-40B4-BE49-F238E27FC236}">
                <a16:creationId xmlns:a16="http://schemas.microsoft.com/office/drawing/2014/main" id="{20F82B58-C729-4F08-B3B5-A8FA4290D49C}"/>
              </a:ext>
            </a:extLst>
          </p:cNvPr>
          <p:cNvSpPr txBox="1"/>
          <p:nvPr/>
        </p:nvSpPr>
        <p:spPr>
          <a:xfrm>
            <a:off x="5580112" y="1297671"/>
            <a:ext cx="3384376" cy="2579259"/>
          </a:xfrm>
          <a:prstGeom prst="rect">
            <a:avLst/>
          </a:prstGeom>
          <a:solidFill>
            <a:srgbClr val="FFFF00"/>
          </a:solidFill>
        </p:spPr>
        <p:txBody>
          <a:bodyPr vert="horz" wrap="square" lIns="91440" tIns="45720" rIns="91440" bIns="45720" rtlCol="0" anchor="t">
            <a:normAutofit lnSpcReduction="10000"/>
          </a:bodyPr>
          <a:lstStyle/>
          <a:p>
            <a:pPr algn="l"/>
            <a:r>
              <a:rPr lang="en-US" dirty="0">
                <a:solidFill>
                  <a:srgbClr val="C00000"/>
                </a:solidFill>
              </a:rPr>
              <a:t>Advantages simulation:</a:t>
            </a:r>
          </a:p>
          <a:p>
            <a:pPr marL="285750" indent="-285750" algn="l">
              <a:buFont typeface="Arial" panose="020B0604020202020204" pitchFamily="34" charset="0"/>
              <a:buChar char="•"/>
            </a:pPr>
            <a:r>
              <a:rPr lang="en-US" dirty="0">
                <a:solidFill>
                  <a:srgbClr val="C00000"/>
                </a:solidFill>
              </a:rPr>
              <a:t>Start with design before writing code</a:t>
            </a:r>
          </a:p>
          <a:p>
            <a:pPr marL="285750" indent="-285750" algn="l">
              <a:buFont typeface="Arial" panose="020B0604020202020204" pitchFamily="34" charset="0"/>
              <a:buChar char="•"/>
            </a:pPr>
            <a:r>
              <a:rPr lang="en-US" dirty="0">
                <a:solidFill>
                  <a:srgbClr val="C00000"/>
                </a:solidFill>
              </a:rPr>
              <a:t>You can quickly tune the P, I and D parameters and see the behavior. There is also an auto tune!</a:t>
            </a:r>
          </a:p>
          <a:p>
            <a:pPr marL="285750" indent="-285750" algn="l">
              <a:buFont typeface="Arial" panose="020B0604020202020204" pitchFamily="34" charset="0"/>
              <a:buChar char="•"/>
            </a:pPr>
            <a:r>
              <a:rPr lang="en-US" dirty="0">
                <a:solidFill>
                  <a:srgbClr val="C00000"/>
                </a:solidFill>
              </a:rPr>
              <a:t>Afterwards you can check the implementation with the simulation.</a:t>
            </a:r>
          </a:p>
          <a:p>
            <a:pPr marL="285750" indent="-285750" algn="l">
              <a:buFont typeface="Arial" panose="020B0604020202020204" pitchFamily="34" charset="0"/>
              <a:buChar char="•"/>
            </a:pPr>
            <a:endParaRPr lang="en-US" dirty="0">
              <a:solidFill>
                <a:srgbClr val="C00000"/>
              </a:solidFill>
            </a:endParaRPr>
          </a:p>
          <a:p>
            <a:pPr marL="285750" indent="-285750" algn="l">
              <a:buFont typeface="Arial" panose="020B0604020202020204" pitchFamily="34" charset="0"/>
              <a:buChar char="•"/>
            </a:pPr>
            <a:endParaRPr lang="en-NL" dirty="0">
              <a:solidFill>
                <a:srgbClr val="C00000"/>
              </a:solidFill>
            </a:endParaRPr>
          </a:p>
        </p:txBody>
      </p:sp>
      <p:pic>
        <p:nvPicPr>
          <p:cNvPr id="4" name="Picture 3" descr="Graphical user interface, application, email&#10;&#10;Description automatically generated">
            <a:extLst>
              <a:ext uri="{FF2B5EF4-FFF2-40B4-BE49-F238E27FC236}">
                <a16:creationId xmlns:a16="http://schemas.microsoft.com/office/drawing/2014/main" id="{BD9B567E-F6D3-CC96-EF5A-DEDE5206E6A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59632" y="1203598"/>
            <a:ext cx="4024167" cy="2673332"/>
          </a:xfrm>
          <a:prstGeom prst="rect">
            <a:avLst/>
          </a:prstGeom>
        </p:spPr>
      </p:pic>
    </p:spTree>
    <p:extLst>
      <p:ext uri="{BB962C8B-B14F-4D97-AF65-F5344CB8AC3E}">
        <p14:creationId xmlns:p14="http://schemas.microsoft.com/office/powerpoint/2010/main" val="40434770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DF86E98-B1D4-5446-8B57-679150C4261F}"/>
              </a:ext>
            </a:extLst>
          </p:cNvPr>
          <p:cNvSpPr>
            <a:spLocks noGrp="1"/>
          </p:cNvSpPr>
          <p:nvPr>
            <p:ph type="title"/>
          </p:nvPr>
        </p:nvSpPr>
        <p:spPr>
          <a:xfrm>
            <a:off x="1215842" y="135675"/>
            <a:ext cx="7588721" cy="857250"/>
          </a:xfrm>
        </p:spPr>
        <p:txBody>
          <a:bodyPr>
            <a:normAutofit/>
          </a:bodyPr>
          <a:lstStyle/>
          <a:p>
            <a:r>
              <a:rPr lang="en-US" dirty="0"/>
              <a:t>Intermezzo: Laplace and Z transform</a:t>
            </a:r>
            <a:endParaRPr lang="en-GB" dirty="0"/>
          </a:p>
        </p:txBody>
      </p:sp>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C62E615D-F5A3-8BE1-116F-5E694EA72F19}"/>
                  </a:ext>
                </a:extLst>
              </p:cNvPr>
              <p:cNvSpPr>
                <a:spLocks noGrp="1"/>
              </p:cNvSpPr>
              <p:nvPr>
                <p:ph idx="1"/>
              </p:nvPr>
            </p:nvSpPr>
            <p:spPr>
              <a:xfrm>
                <a:off x="1492467" y="1059582"/>
                <a:ext cx="7440929" cy="3519618"/>
              </a:xfrm>
            </p:spPr>
            <p:txBody>
              <a:bodyPr>
                <a:normAutofit/>
              </a:bodyPr>
              <a:lstStyle/>
              <a:p>
                <a:pPr marL="0" indent="0">
                  <a:buNone/>
                </a:pPr>
                <a:r>
                  <a:rPr lang="en-US" sz="1200" dirty="0"/>
                  <a:t>Calculations with electromechanics systems like a servo motor result in complex mathematical differential equations. Below a basic example of the mechanical system dynamics of a simple motor:</a:t>
                </a:r>
              </a:p>
              <a:p>
                <a:pPr marL="0" indent="0">
                  <a:buNone/>
                </a:pPr>
                <a14:m>
                  <m:oMath xmlns:m="http://schemas.openxmlformats.org/officeDocument/2006/math">
                    <m:r>
                      <a:rPr lang="en-US" sz="1200" b="0" i="1" smtClean="0">
                        <a:latin typeface="Cambria Math" panose="02040503050406030204" pitchFamily="18" charset="0"/>
                      </a:rPr>
                      <m:t>𝑇</m:t>
                    </m:r>
                    <m:d>
                      <m:dPr>
                        <m:ctrlPr>
                          <a:rPr lang="en-US" sz="1200" b="0" i="1" smtClean="0">
                            <a:latin typeface="Cambria Math" panose="02040503050406030204" pitchFamily="18" charset="0"/>
                          </a:rPr>
                        </m:ctrlPr>
                      </m:dPr>
                      <m:e>
                        <m:r>
                          <a:rPr lang="en-US" sz="1200" b="0" i="1" smtClean="0">
                            <a:latin typeface="Cambria Math" panose="02040503050406030204" pitchFamily="18" charset="0"/>
                          </a:rPr>
                          <m:t>𝑡</m:t>
                        </m:r>
                      </m:e>
                    </m:d>
                  </m:oMath>
                </a14:m>
                <a:r>
                  <a:rPr lang="en-US" sz="1200" dirty="0"/>
                  <a:t> = torque:</a:t>
                </a:r>
              </a:p>
              <a:p>
                <a:pPr marL="0" indent="0">
                  <a:buNone/>
                </a:pPr>
                <a14:m>
                  <m:oMath xmlns:m="http://schemas.openxmlformats.org/officeDocument/2006/math">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𝐽</m:t>
                        </m:r>
                      </m:e>
                      <m:sub>
                        <m:r>
                          <a:rPr lang="en-US" sz="1200" b="0" i="1" smtClean="0">
                            <a:latin typeface="Cambria Math" panose="02040503050406030204" pitchFamily="18" charset="0"/>
                          </a:rPr>
                          <m:t>𝑚</m:t>
                        </m:r>
                      </m:sub>
                    </m:sSub>
                  </m:oMath>
                </a14:m>
                <a:r>
                  <a:rPr lang="en-US" sz="1200" dirty="0"/>
                  <a:t> = rotational inertia</a:t>
                </a:r>
              </a:p>
              <a:p>
                <a:pPr marL="0" indent="0">
                  <a:buNone/>
                </a:pPr>
                <a14:m>
                  <m:oMath xmlns:m="http://schemas.openxmlformats.org/officeDocument/2006/math">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𝐵</m:t>
                        </m:r>
                      </m:e>
                      <m:sub>
                        <m:r>
                          <a:rPr lang="en-US" sz="1200" b="0" i="1" smtClean="0">
                            <a:latin typeface="Cambria Math" panose="02040503050406030204" pitchFamily="18" charset="0"/>
                          </a:rPr>
                          <m:t>𝑚</m:t>
                        </m:r>
                      </m:sub>
                    </m:sSub>
                  </m:oMath>
                </a14:m>
                <a:r>
                  <a:rPr lang="en-US" sz="1200" dirty="0"/>
                  <a:t> = viscous friction</a:t>
                </a:r>
              </a:p>
              <a:p>
                <a:pPr marL="0" indent="0">
                  <a:buNone/>
                </a:pPr>
                <a14:m>
                  <m:oMath xmlns:m="http://schemas.openxmlformats.org/officeDocument/2006/math">
                    <m:sSub>
                      <m:sSubPr>
                        <m:ctrlPr>
                          <a:rPr lang="en-US" sz="1200" b="0" i="1" smtClean="0">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𝜔</m:t>
                        </m:r>
                      </m:e>
                      <m:sub>
                        <m:r>
                          <a:rPr lang="en-US" sz="1200" b="0" i="1" smtClean="0">
                            <a:latin typeface="Cambria Math" panose="02040503050406030204" pitchFamily="18" charset="0"/>
                            <a:ea typeface="Cambria Math" panose="02040503050406030204" pitchFamily="18" charset="0"/>
                          </a:rPr>
                          <m:t>𝑚</m:t>
                        </m:r>
                      </m:sub>
                    </m:sSub>
                  </m:oMath>
                </a14:m>
                <a:r>
                  <a:rPr lang="en-US" sz="1200" dirty="0"/>
                  <a:t> = motor speed</a:t>
                </a:r>
              </a:p>
              <a:p>
                <a:pPr marL="0" indent="0">
                  <a:buNone/>
                </a:pPr>
                <a:endParaRPr lang="en-US" sz="1200" dirty="0"/>
              </a:p>
              <a:p>
                <a:pPr marL="0" indent="0">
                  <a:buNone/>
                </a:pPr>
                <a:r>
                  <a:rPr lang="en-US" sz="1200" dirty="0"/>
                  <a:t>These equations can become very complex and are difficult to solve</a:t>
                </a:r>
              </a:p>
              <a:p>
                <a:pPr marL="0" indent="0">
                  <a:buNone/>
                </a:pPr>
                <a:r>
                  <a:rPr lang="en-US" sz="1200" dirty="0"/>
                  <a:t>Using the Laplace transform they can be rewritten to the s-domain to an algebraic equation, for this basic example:</a:t>
                </a:r>
              </a:p>
              <a:p>
                <a:pPr marL="0" indent="0">
                  <a:buNone/>
                </a:pPr>
                <a:endParaRPr lang="en-US" sz="1200" dirty="0"/>
              </a:p>
              <a:p>
                <a:pPr marL="0" indent="0">
                  <a:buNone/>
                </a:pPr>
                <a:endParaRPr lang="en-US" sz="1200" dirty="0"/>
              </a:p>
              <a:p>
                <a:pPr marL="0" indent="0">
                  <a:buNone/>
                </a:pPr>
                <a:r>
                  <a:rPr lang="en-US" sz="1200" dirty="0"/>
                  <a:t>Using Laplace differentiation becomes multiplication and integration becomes division. This way calculations become much simpler! </a:t>
                </a:r>
                <a:endParaRPr lang="en-NL" sz="1200" dirty="0"/>
              </a:p>
            </p:txBody>
          </p:sp>
        </mc:Choice>
        <mc:Fallback xmlns="">
          <p:sp>
            <p:nvSpPr>
              <p:cNvPr id="8" name="Content Placeholder 2">
                <a:extLst>
                  <a:ext uri="{FF2B5EF4-FFF2-40B4-BE49-F238E27FC236}">
                    <a16:creationId xmlns:a16="http://schemas.microsoft.com/office/drawing/2014/main" id="{C62E615D-F5A3-8BE1-116F-5E694EA72F19}"/>
                  </a:ext>
                </a:extLst>
              </p:cNvPr>
              <p:cNvSpPr>
                <a:spLocks noGrp="1" noRot="1" noChangeAspect="1" noMove="1" noResize="1" noEditPoints="1" noAdjustHandles="1" noChangeArrowheads="1" noChangeShapeType="1" noTextEdit="1"/>
              </p:cNvSpPr>
              <p:nvPr>
                <p:ph idx="1"/>
              </p:nvPr>
            </p:nvSpPr>
            <p:spPr>
              <a:xfrm>
                <a:off x="1492467" y="1059582"/>
                <a:ext cx="7440929" cy="3519618"/>
              </a:xfrm>
              <a:blipFill>
                <a:blip r:embed="rId3"/>
                <a:stretch>
                  <a:fillRect l="-82" t="-347"/>
                </a:stretch>
              </a:blipFill>
            </p:spPr>
            <p:txBody>
              <a:bodyPr/>
              <a:lstStyle/>
              <a:p>
                <a:r>
                  <a:rPr lang="en-NL">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D752C434-FA37-8CBF-DA21-99EFB7F12B94}"/>
                  </a:ext>
                </a:extLst>
              </p:cNvPr>
              <p:cNvSpPr txBox="1"/>
              <p:nvPr/>
            </p:nvSpPr>
            <p:spPr>
              <a:xfrm>
                <a:off x="4054515" y="1731674"/>
                <a:ext cx="2316832" cy="444032"/>
              </a:xfrm>
              <a:prstGeom prst="rect">
                <a:avLst/>
              </a:prstGeom>
              <a:solidFill>
                <a:schemeClr val="bg1">
                  <a:lumMod val="75000"/>
                </a:schemeClr>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200" i="1">
                          <a:latin typeface="Cambria Math" panose="02040503050406030204" pitchFamily="18" charset="0"/>
                        </a:rPr>
                        <m:t>𝑇</m:t>
                      </m:r>
                      <m:d>
                        <m:dPr>
                          <m:ctrlPr>
                            <a:rPr lang="en-US" sz="1200" i="1">
                              <a:latin typeface="Cambria Math" panose="02040503050406030204" pitchFamily="18" charset="0"/>
                            </a:rPr>
                          </m:ctrlPr>
                        </m:dPr>
                        <m:e>
                          <m:r>
                            <a:rPr lang="en-US" sz="1200" i="1">
                              <a:latin typeface="Cambria Math" panose="02040503050406030204" pitchFamily="18" charset="0"/>
                            </a:rPr>
                            <m:t>𝑡</m:t>
                          </m:r>
                        </m:e>
                      </m:d>
                      <m:r>
                        <a:rPr lang="en-US" sz="1200" i="1">
                          <a:latin typeface="Cambria Math" panose="02040503050406030204" pitchFamily="18" charset="0"/>
                        </a:rPr>
                        <m:t>=</m:t>
                      </m:r>
                      <m:sSub>
                        <m:sSubPr>
                          <m:ctrlPr>
                            <a:rPr lang="en-US" sz="1200" i="1">
                              <a:latin typeface="Cambria Math" panose="02040503050406030204" pitchFamily="18" charset="0"/>
                            </a:rPr>
                          </m:ctrlPr>
                        </m:sSubPr>
                        <m:e>
                          <m:r>
                            <a:rPr lang="en-US" sz="1200" i="1">
                              <a:latin typeface="Cambria Math" panose="02040503050406030204" pitchFamily="18" charset="0"/>
                            </a:rPr>
                            <m:t>𝐽</m:t>
                          </m:r>
                        </m:e>
                        <m:sub>
                          <m:r>
                            <a:rPr lang="en-US" sz="1200" i="1">
                              <a:latin typeface="Cambria Math" panose="02040503050406030204" pitchFamily="18" charset="0"/>
                            </a:rPr>
                            <m:t>𝑚</m:t>
                          </m:r>
                        </m:sub>
                      </m:sSub>
                      <m:f>
                        <m:fPr>
                          <m:ctrlPr>
                            <a:rPr lang="en-US" sz="1200" i="1">
                              <a:latin typeface="Cambria Math" panose="02040503050406030204" pitchFamily="18" charset="0"/>
                            </a:rPr>
                          </m:ctrlPr>
                        </m:fPr>
                        <m:num>
                          <m:sSub>
                            <m:sSubPr>
                              <m:ctrlPr>
                                <a:rPr lang="en-US" sz="1200" i="1">
                                  <a:latin typeface="Cambria Math" panose="02040503050406030204" pitchFamily="18" charset="0"/>
                                </a:rPr>
                              </m:ctrlPr>
                            </m:sSubPr>
                            <m:e>
                              <m:r>
                                <a:rPr lang="en-US" sz="1200" i="1">
                                  <a:latin typeface="Cambria Math" panose="02040503050406030204" pitchFamily="18" charset="0"/>
                                </a:rPr>
                                <m:t>𝑑</m:t>
                              </m:r>
                              <m:r>
                                <a:rPr lang="en-US" sz="1200" i="1">
                                  <a:latin typeface="Cambria Math" panose="02040503050406030204" pitchFamily="18" charset="0"/>
                                  <a:ea typeface="Cambria Math" panose="02040503050406030204" pitchFamily="18" charset="0"/>
                                </a:rPr>
                                <m:t>𝜔</m:t>
                              </m:r>
                            </m:e>
                            <m:sub>
                              <m:r>
                                <a:rPr lang="en-US" sz="1200" i="1">
                                  <a:latin typeface="Cambria Math" panose="02040503050406030204" pitchFamily="18" charset="0"/>
                                </a:rPr>
                                <m:t>𝑚</m:t>
                              </m:r>
                            </m:sub>
                          </m:sSub>
                          <m:r>
                            <a:rPr lang="en-US" sz="1200" i="1">
                              <a:latin typeface="Cambria Math" panose="02040503050406030204" pitchFamily="18" charset="0"/>
                            </a:rPr>
                            <m:t>(</m:t>
                          </m:r>
                          <m:r>
                            <a:rPr lang="en-US" sz="1200" i="1">
                              <a:latin typeface="Cambria Math" panose="02040503050406030204" pitchFamily="18" charset="0"/>
                            </a:rPr>
                            <m:t>𝑡</m:t>
                          </m:r>
                          <m:r>
                            <a:rPr lang="en-US" sz="1200" i="1">
                              <a:latin typeface="Cambria Math" panose="02040503050406030204" pitchFamily="18" charset="0"/>
                            </a:rPr>
                            <m:t>)</m:t>
                          </m:r>
                        </m:num>
                        <m:den>
                          <m:r>
                            <a:rPr lang="en-US" sz="1200" i="1">
                              <a:latin typeface="Cambria Math" panose="02040503050406030204" pitchFamily="18" charset="0"/>
                            </a:rPr>
                            <m:t>𝑑𝑡</m:t>
                          </m:r>
                        </m:den>
                      </m:f>
                      <m:r>
                        <a:rPr lang="en-US" sz="1200">
                          <a:latin typeface="Cambria Math" panose="02040503050406030204" pitchFamily="18" charset="0"/>
                        </a:rPr>
                        <m:t>+</m:t>
                      </m:r>
                      <m:sSub>
                        <m:sSubPr>
                          <m:ctrlPr>
                            <a:rPr lang="en-US" sz="1200" i="1">
                              <a:latin typeface="Cambria Math" panose="02040503050406030204" pitchFamily="18" charset="0"/>
                            </a:rPr>
                          </m:ctrlPr>
                        </m:sSubPr>
                        <m:e>
                          <m:r>
                            <a:rPr lang="en-US" sz="1200" i="1">
                              <a:latin typeface="Cambria Math" panose="02040503050406030204" pitchFamily="18" charset="0"/>
                            </a:rPr>
                            <m:t>𝐵</m:t>
                          </m:r>
                        </m:e>
                        <m:sub>
                          <m:r>
                            <a:rPr lang="en-US" sz="1200" i="1">
                              <a:latin typeface="Cambria Math" panose="02040503050406030204" pitchFamily="18" charset="0"/>
                            </a:rPr>
                            <m:t>𝑚</m:t>
                          </m:r>
                        </m:sub>
                      </m:sSub>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𝜔</m:t>
                          </m:r>
                        </m:e>
                        <m:sub>
                          <m:r>
                            <a:rPr lang="en-US" sz="1200" i="1">
                              <a:latin typeface="Cambria Math" panose="02040503050406030204" pitchFamily="18" charset="0"/>
                              <a:ea typeface="Cambria Math" panose="02040503050406030204" pitchFamily="18" charset="0"/>
                            </a:rPr>
                            <m:t>𝑚</m:t>
                          </m:r>
                        </m:sub>
                      </m:sSub>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𝑡</m:t>
                      </m:r>
                      <m:r>
                        <a:rPr lang="en-US" sz="1200" i="1">
                          <a:latin typeface="Cambria Math" panose="02040503050406030204" pitchFamily="18" charset="0"/>
                          <a:ea typeface="Cambria Math" panose="02040503050406030204" pitchFamily="18" charset="0"/>
                        </a:rPr>
                        <m:t>)</m:t>
                      </m:r>
                    </m:oMath>
                  </m:oMathPara>
                </a14:m>
                <a:endParaRPr lang="en-US" sz="1200" dirty="0"/>
              </a:p>
            </p:txBody>
          </p:sp>
        </mc:Choice>
        <mc:Fallback xmlns="">
          <p:sp>
            <p:nvSpPr>
              <p:cNvPr id="9" name="TextBox 8">
                <a:extLst>
                  <a:ext uri="{FF2B5EF4-FFF2-40B4-BE49-F238E27FC236}">
                    <a16:creationId xmlns:a16="http://schemas.microsoft.com/office/drawing/2014/main" id="{D752C434-FA37-8CBF-DA21-99EFB7F12B94}"/>
                  </a:ext>
                </a:extLst>
              </p:cNvPr>
              <p:cNvSpPr txBox="1">
                <a:spLocks noRot="1" noChangeAspect="1" noMove="1" noResize="1" noEditPoints="1" noAdjustHandles="1" noChangeArrowheads="1" noChangeShapeType="1" noTextEdit="1"/>
              </p:cNvSpPr>
              <p:nvPr/>
            </p:nvSpPr>
            <p:spPr>
              <a:xfrm>
                <a:off x="4054515" y="1731674"/>
                <a:ext cx="2316832" cy="444032"/>
              </a:xfrm>
              <a:prstGeom prst="rect">
                <a:avLst/>
              </a:prstGeom>
              <a:blipFill>
                <a:blip r:embed="rId4"/>
                <a:stretch>
                  <a:fillRect b="-1370"/>
                </a:stretch>
              </a:blipFill>
            </p:spPr>
            <p:txBody>
              <a:bodyPr/>
              <a:lstStyle/>
              <a:p>
                <a:r>
                  <a:rPr lang="en-NL">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CF94EAC4-0577-7AEC-6EFE-1B8564C0628E}"/>
                  </a:ext>
                </a:extLst>
              </p:cNvPr>
              <p:cNvSpPr txBox="1"/>
              <p:nvPr/>
            </p:nvSpPr>
            <p:spPr>
              <a:xfrm>
                <a:off x="4054515" y="3236512"/>
                <a:ext cx="2316832" cy="276999"/>
              </a:xfrm>
              <a:prstGeom prst="rect">
                <a:avLst/>
              </a:prstGeom>
              <a:solidFill>
                <a:schemeClr val="bg1">
                  <a:lumMod val="75000"/>
                </a:schemeClr>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200" i="1">
                          <a:latin typeface="Cambria Math" panose="02040503050406030204" pitchFamily="18" charset="0"/>
                        </a:rPr>
                        <m:t>𝑇</m:t>
                      </m:r>
                      <m:d>
                        <m:dPr>
                          <m:ctrlPr>
                            <a:rPr lang="en-US" sz="1200" i="1">
                              <a:latin typeface="Cambria Math" panose="02040503050406030204" pitchFamily="18" charset="0"/>
                            </a:rPr>
                          </m:ctrlPr>
                        </m:dPr>
                        <m:e>
                          <m:r>
                            <a:rPr lang="en-US" sz="1200" i="1">
                              <a:latin typeface="Cambria Math" panose="02040503050406030204" pitchFamily="18" charset="0"/>
                            </a:rPr>
                            <m:t>𝑠</m:t>
                          </m:r>
                        </m:e>
                      </m:d>
                      <m:r>
                        <a:rPr lang="en-US" sz="1200" i="1">
                          <a:latin typeface="Cambria Math" panose="02040503050406030204" pitchFamily="18" charset="0"/>
                        </a:rPr>
                        <m:t>=</m:t>
                      </m:r>
                      <m:sSub>
                        <m:sSubPr>
                          <m:ctrlPr>
                            <a:rPr lang="en-US" sz="1200" i="1">
                              <a:latin typeface="Cambria Math" panose="02040503050406030204" pitchFamily="18" charset="0"/>
                            </a:rPr>
                          </m:ctrlPr>
                        </m:sSubPr>
                        <m:e>
                          <m:r>
                            <a:rPr lang="en-US" sz="1200" i="1">
                              <a:latin typeface="Cambria Math" panose="02040503050406030204" pitchFamily="18" charset="0"/>
                            </a:rPr>
                            <m:t>(</m:t>
                          </m:r>
                          <m:r>
                            <a:rPr lang="en-US" sz="1200" i="1">
                              <a:latin typeface="Cambria Math" panose="02040503050406030204" pitchFamily="18" charset="0"/>
                            </a:rPr>
                            <m:t>𝐽</m:t>
                          </m:r>
                        </m:e>
                        <m:sub>
                          <m:r>
                            <a:rPr lang="en-US" sz="1200" i="1">
                              <a:latin typeface="Cambria Math" panose="02040503050406030204" pitchFamily="18" charset="0"/>
                            </a:rPr>
                            <m:t>𝑚</m:t>
                          </m:r>
                        </m:sub>
                      </m:sSub>
                      <m:r>
                        <a:rPr lang="en-US" sz="1200" i="1">
                          <a:latin typeface="Cambria Math" panose="02040503050406030204" pitchFamily="18" charset="0"/>
                        </a:rPr>
                        <m:t>.</m:t>
                      </m:r>
                      <m:r>
                        <a:rPr lang="en-US" sz="1200" i="1">
                          <a:latin typeface="Cambria Math" panose="02040503050406030204" pitchFamily="18" charset="0"/>
                        </a:rPr>
                        <m:t>𝑠</m:t>
                      </m:r>
                      <m:r>
                        <a:rPr lang="en-US" sz="1200" i="1">
                          <a:latin typeface="Cambria Math" panose="02040503050406030204" pitchFamily="18" charset="0"/>
                        </a:rPr>
                        <m:t>+</m:t>
                      </m:r>
                      <m:sSub>
                        <m:sSubPr>
                          <m:ctrlPr>
                            <a:rPr lang="en-US" sz="1200" i="1">
                              <a:latin typeface="Cambria Math" panose="02040503050406030204" pitchFamily="18" charset="0"/>
                            </a:rPr>
                          </m:ctrlPr>
                        </m:sSubPr>
                        <m:e>
                          <m:r>
                            <a:rPr lang="en-US" sz="1200" i="1">
                              <a:latin typeface="Cambria Math" panose="02040503050406030204" pitchFamily="18" charset="0"/>
                            </a:rPr>
                            <m:t>𝐵</m:t>
                          </m:r>
                        </m:e>
                        <m:sub>
                          <m:r>
                            <a:rPr lang="en-US" sz="1200" i="1">
                              <a:latin typeface="Cambria Math" panose="02040503050406030204" pitchFamily="18" charset="0"/>
                            </a:rPr>
                            <m:t>𝑚</m:t>
                          </m:r>
                        </m:sub>
                      </m:sSub>
                      <m:sSub>
                        <m:sSubPr>
                          <m:ctrlPr>
                            <a:rPr lang="en-US" sz="1200" i="1">
                              <a:latin typeface="Cambria Math" panose="02040503050406030204" pitchFamily="18" charset="0"/>
                            </a:rPr>
                          </m:ctrlPr>
                        </m:sSubPr>
                        <m:e>
                          <m:r>
                            <a:rPr lang="en-US" sz="1200" i="1">
                              <a:latin typeface="Cambria Math" panose="02040503050406030204" pitchFamily="18" charset="0"/>
                            </a:rPr>
                            <m:t>).</m:t>
                          </m:r>
                          <m:r>
                            <m:rPr>
                              <m:sty m:val="p"/>
                            </m:rPr>
                            <a:rPr lang="el-GR" sz="1200" i="1">
                              <a:latin typeface="Cambria Math" panose="02040503050406030204" pitchFamily="18" charset="0"/>
                              <a:ea typeface="Cambria Math" panose="02040503050406030204" pitchFamily="18" charset="0"/>
                            </a:rPr>
                            <m:t>Ω</m:t>
                          </m:r>
                        </m:e>
                        <m:sub>
                          <m:r>
                            <a:rPr lang="en-US" sz="1200" i="1">
                              <a:latin typeface="Cambria Math" panose="02040503050406030204" pitchFamily="18" charset="0"/>
                            </a:rPr>
                            <m:t>𝑚</m:t>
                          </m:r>
                        </m:sub>
                      </m:sSub>
                      <m:r>
                        <a:rPr lang="en-US" sz="1200" i="1">
                          <a:latin typeface="Cambria Math" panose="02040503050406030204" pitchFamily="18" charset="0"/>
                        </a:rPr>
                        <m:t>(</m:t>
                      </m:r>
                      <m:r>
                        <a:rPr lang="en-US" sz="1200" i="1">
                          <a:latin typeface="Cambria Math" panose="02040503050406030204" pitchFamily="18" charset="0"/>
                        </a:rPr>
                        <m:t>𝑠</m:t>
                      </m:r>
                      <m:r>
                        <a:rPr lang="en-US" sz="1200" i="1">
                          <a:latin typeface="Cambria Math" panose="02040503050406030204" pitchFamily="18" charset="0"/>
                        </a:rPr>
                        <m:t>)</m:t>
                      </m:r>
                    </m:oMath>
                  </m:oMathPara>
                </a14:m>
                <a:endParaRPr lang="en-US" sz="1200" dirty="0"/>
              </a:p>
            </p:txBody>
          </p:sp>
        </mc:Choice>
        <mc:Fallback xmlns="">
          <p:sp>
            <p:nvSpPr>
              <p:cNvPr id="10" name="TextBox 9">
                <a:extLst>
                  <a:ext uri="{FF2B5EF4-FFF2-40B4-BE49-F238E27FC236}">
                    <a16:creationId xmlns:a16="http://schemas.microsoft.com/office/drawing/2014/main" id="{CF94EAC4-0577-7AEC-6EFE-1B8564C0628E}"/>
                  </a:ext>
                </a:extLst>
              </p:cNvPr>
              <p:cNvSpPr txBox="1">
                <a:spLocks noRot="1" noChangeAspect="1" noMove="1" noResize="1" noEditPoints="1" noAdjustHandles="1" noChangeArrowheads="1" noChangeShapeType="1" noTextEdit="1"/>
              </p:cNvSpPr>
              <p:nvPr/>
            </p:nvSpPr>
            <p:spPr>
              <a:xfrm>
                <a:off x="4054515" y="3236512"/>
                <a:ext cx="2316832" cy="276999"/>
              </a:xfrm>
              <a:prstGeom prst="rect">
                <a:avLst/>
              </a:prstGeom>
              <a:blipFill>
                <a:blip r:embed="rId5"/>
                <a:stretch>
                  <a:fillRect b="-8889"/>
                </a:stretch>
              </a:blipFill>
            </p:spPr>
            <p:txBody>
              <a:bodyPr/>
              <a:lstStyle/>
              <a:p>
                <a:r>
                  <a:rPr lang="en-NL">
                    <a:noFill/>
                  </a:rPr>
                  <a:t> </a:t>
                </a:r>
              </a:p>
            </p:txBody>
          </p:sp>
        </mc:Fallback>
      </mc:AlternateContent>
    </p:spTree>
    <p:extLst>
      <p:ext uri="{BB962C8B-B14F-4D97-AF65-F5344CB8AC3E}">
        <p14:creationId xmlns:p14="http://schemas.microsoft.com/office/powerpoint/2010/main" val="31864552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DF86E98-B1D4-5446-8B57-679150C4261F}"/>
              </a:ext>
            </a:extLst>
          </p:cNvPr>
          <p:cNvSpPr>
            <a:spLocks noGrp="1"/>
          </p:cNvSpPr>
          <p:nvPr>
            <p:ph type="title"/>
          </p:nvPr>
        </p:nvSpPr>
        <p:spPr>
          <a:xfrm>
            <a:off x="1215842" y="135675"/>
            <a:ext cx="7588721" cy="857250"/>
          </a:xfrm>
        </p:spPr>
        <p:txBody>
          <a:bodyPr>
            <a:normAutofit/>
          </a:bodyPr>
          <a:lstStyle/>
          <a:p>
            <a:r>
              <a:rPr lang="en-US" dirty="0"/>
              <a:t>Intermezzo: Laplace and Z transform</a:t>
            </a:r>
            <a:endParaRPr lang="en-GB" dirty="0"/>
          </a:p>
        </p:txBody>
      </p:sp>
      <p:sp>
        <p:nvSpPr>
          <p:cNvPr id="8" name="Content Placeholder 2">
            <a:extLst>
              <a:ext uri="{FF2B5EF4-FFF2-40B4-BE49-F238E27FC236}">
                <a16:creationId xmlns:a16="http://schemas.microsoft.com/office/drawing/2014/main" id="{C62E615D-F5A3-8BE1-116F-5E694EA72F19}"/>
              </a:ext>
            </a:extLst>
          </p:cNvPr>
          <p:cNvSpPr>
            <a:spLocks noGrp="1"/>
          </p:cNvSpPr>
          <p:nvPr>
            <p:ph idx="1"/>
          </p:nvPr>
        </p:nvSpPr>
        <p:spPr>
          <a:xfrm>
            <a:off x="1492467" y="1059582"/>
            <a:ext cx="7440929" cy="3519618"/>
          </a:xfrm>
        </p:spPr>
        <p:txBody>
          <a:bodyPr>
            <a:normAutofit/>
          </a:bodyPr>
          <a:lstStyle/>
          <a:p>
            <a:pPr marL="0" indent="0">
              <a:buNone/>
            </a:pPr>
            <a:r>
              <a:rPr lang="en-US" sz="1200" dirty="0"/>
              <a:t>Laplace transform formula going from time domain to s-domain:</a:t>
            </a:r>
          </a:p>
          <a:p>
            <a:pPr marL="0" indent="0">
              <a:buNone/>
            </a:pPr>
            <a:endParaRPr lang="en-US" sz="1200" dirty="0"/>
          </a:p>
          <a:p>
            <a:pPr marL="0" indent="0">
              <a:buNone/>
            </a:pPr>
            <a:endParaRPr lang="en-US" sz="1200" dirty="0"/>
          </a:p>
          <a:p>
            <a:pPr marL="0" indent="0">
              <a:buNone/>
            </a:pPr>
            <a:endParaRPr lang="en-US" sz="1200" dirty="0"/>
          </a:p>
          <a:p>
            <a:pPr marL="0" indent="0">
              <a:buNone/>
            </a:pPr>
            <a:r>
              <a:rPr lang="en-US" sz="1200" dirty="0"/>
              <a:t>Inverse Laplace transform formula, going from s-domain to time domain:</a:t>
            </a:r>
          </a:p>
          <a:p>
            <a:pPr marL="0" indent="0">
              <a:buNone/>
            </a:pPr>
            <a:endParaRPr lang="en-US" sz="1200" dirty="0"/>
          </a:p>
          <a:p>
            <a:pPr marL="0" indent="0">
              <a:buNone/>
            </a:pPr>
            <a:endParaRPr lang="en-US" sz="1200" dirty="0"/>
          </a:p>
          <a:p>
            <a:pPr marL="0" indent="0">
              <a:buNone/>
            </a:pPr>
            <a:endParaRPr lang="en-US" sz="1200" dirty="0"/>
          </a:p>
          <a:p>
            <a:pPr marL="0" indent="0">
              <a:buNone/>
            </a:pPr>
            <a:r>
              <a:rPr lang="en-US" sz="1200" b="1" dirty="0"/>
              <a:t>z-domain:</a:t>
            </a:r>
          </a:p>
          <a:p>
            <a:pPr marL="0" indent="0">
              <a:buNone/>
            </a:pPr>
            <a:r>
              <a:rPr lang="en-US" sz="1200" dirty="0"/>
              <a:t>As we are dealing with a processing loop which only is executed x times per second, we have to do the actual simulation in Simulink taking the sampling time into consideration. Therefore we have to set the PID controller to ‘discrete-time’ which is called the z-domain. Therefore the PID function is written as PID(z).</a:t>
            </a:r>
            <a:endParaRPr lang="en-NL" sz="1200" dirty="0"/>
          </a:p>
        </p:txBody>
      </p:sp>
      <p:sp>
        <p:nvSpPr>
          <p:cNvPr id="6" name="TextBox 5">
            <a:extLst>
              <a:ext uri="{FF2B5EF4-FFF2-40B4-BE49-F238E27FC236}">
                <a16:creationId xmlns:a16="http://schemas.microsoft.com/office/drawing/2014/main" id="{9D8C4D57-0069-F75A-FBB2-8493BF22A00D}"/>
              </a:ext>
            </a:extLst>
          </p:cNvPr>
          <p:cNvSpPr txBox="1"/>
          <p:nvPr/>
        </p:nvSpPr>
        <p:spPr>
          <a:xfrm>
            <a:off x="1547664" y="3760752"/>
            <a:ext cx="7128792" cy="646331"/>
          </a:xfrm>
          <a:prstGeom prst="rect">
            <a:avLst/>
          </a:prstGeom>
          <a:solidFill>
            <a:srgbClr val="FFFF00"/>
          </a:solidFill>
        </p:spPr>
        <p:txBody>
          <a:bodyPr wrap="square" rtlCol="0">
            <a:spAutoFit/>
          </a:bodyPr>
          <a:lstStyle/>
          <a:p>
            <a:r>
              <a:rPr lang="en-US" sz="1200" b="1" i="1" dirty="0"/>
              <a:t>Note:</a:t>
            </a:r>
          </a:p>
          <a:p>
            <a:pPr marL="285750" indent="-285750">
              <a:buFont typeface="Arial" panose="020B0604020202020204" pitchFamily="34" charset="0"/>
              <a:buChar char="•"/>
            </a:pPr>
            <a:r>
              <a:rPr lang="en-US" sz="1200" dirty="0"/>
              <a:t>The mathematics is not part of the learning outcome, but for a good introduction in Laplace </a:t>
            </a:r>
            <a:r>
              <a:rPr lang="en-US" sz="1200" dirty="0" err="1"/>
              <a:t>transfoms</a:t>
            </a:r>
            <a:r>
              <a:rPr lang="en-US" sz="1200" dirty="0"/>
              <a:t>, see </a:t>
            </a:r>
            <a:r>
              <a:rPr lang="en-US" sz="1200" dirty="0">
                <a:hlinkClick r:id="rId3"/>
              </a:rPr>
              <a:t>https://www.youtube.com/watch?v=8oE1shAX96U&amp;ab_channel=MathandScience</a:t>
            </a:r>
            <a:endParaRPr lang="en-US" sz="1200"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7EB4C02F-5F61-43DF-C531-8EF3FC5AF1CD}"/>
                  </a:ext>
                </a:extLst>
              </p:cNvPr>
              <p:cNvSpPr txBox="1"/>
              <p:nvPr/>
            </p:nvSpPr>
            <p:spPr>
              <a:xfrm>
                <a:off x="3851786" y="1319895"/>
                <a:ext cx="2316832" cy="491930"/>
              </a:xfrm>
              <a:prstGeom prst="rect">
                <a:avLst/>
              </a:prstGeom>
              <a:solidFill>
                <a:schemeClr val="bg1">
                  <a:lumMod val="75000"/>
                </a:schemeClr>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𝐹</m:t>
                      </m:r>
                      <m:r>
                        <a:rPr lang="en-US" sz="1200" b="0" i="1" smtClean="0">
                          <a:latin typeface="Cambria Math" panose="02040503050406030204" pitchFamily="18" charset="0"/>
                        </a:rPr>
                        <m:t>(</m:t>
                      </m:r>
                      <m:r>
                        <a:rPr lang="en-US" sz="1200" b="0" i="1" smtClean="0">
                          <a:latin typeface="Cambria Math" panose="02040503050406030204" pitchFamily="18" charset="0"/>
                        </a:rPr>
                        <m:t>𝑠</m:t>
                      </m:r>
                      <m:r>
                        <a:rPr lang="en-US" sz="1200" b="0" i="1" smtClean="0">
                          <a:latin typeface="Cambria Math" panose="02040503050406030204" pitchFamily="18" charset="0"/>
                        </a:rPr>
                        <m:t>)=</m:t>
                      </m:r>
                      <m:nary>
                        <m:naryPr>
                          <m:ctrlPr>
                            <a:rPr lang="en-US" sz="1200" b="0" i="1" smtClean="0">
                              <a:latin typeface="Cambria Math" panose="02040503050406030204" pitchFamily="18" charset="0"/>
                            </a:rPr>
                          </m:ctrlPr>
                        </m:naryPr>
                        <m:sub>
                          <m:r>
                            <m:rPr>
                              <m:brk m:alnAt="23"/>
                            </m:rPr>
                            <a:rPr lang="en-US" sz="1200" b="0" i="1" smtClean="0">
                              <a:latin typeface="Cambria Math" panose="02040503050406030204" pitchFamily="18" charset="0"/>
                            </a:rPr>
                            <m:t>0</m:t>
                          </m:r>
                        </m:sub>
                        <m:sup>
                          <m:r>
                            <a:rPr lang="en-US" sz="1200" b="0" i="1" smtClean="0">
                              <a:latin typeface="Cambria Math" panose="02040503050406030204" pitchFamily="18" charset="0"/>
                              <a:ea typeface="Cambria Math" panose="02040503050406030204" pitchFamily="18" charset="0"/>
                            </a:rPr>
                            <m:t>∞</m:t>
                          </m:r>
                        </m:sup>
                        <m:e>
                          <m:r>
                            <a:rPr lang="en-US" sz="1200" b="0" i="1" smtClean="0">
                              <a:latin typeface="Cambria Math" panose="02040503050406030204" pitchFamily="18" charset="0"/>
                            </a:rPr>
                            <m:t>𝑓</m:t>
                          </m:r>
                          <m:r>
                            <a:rPr lang="en-US" sz="1200" b="0" i="1" smtClean="0">
                              <a:latin typeface="Cambria Math" panose="02040503050406030204" pitchFamily="18" charset="0"/>
                            </a:rPr>
                            <m:t>(</m:t>
                          </m:r>
                          <m:r>
                            <a:rPr lang="en-US" sz="1200" b="0" i="1" smtClean="0">
                              <a:latin typeface="Cambria Math" panose="02040503050406030204" pitchFamily="18" charset="0"/>
                            </a:rPr>
                            <m:t>𝑡</m:t>
                          </m:r>
                          <m:r>
                            <a:rPr lang="en-US" sz="1200" b="0" i="1" smtClean="0">
                              <a:latin typeface="Cambria Math" panose="02040503050406030204" pitchFamily="18" charset="0"/>
                            </a:rPr>
                            <m:t>)</m:t>
                          </m:r>
                          <m:sSup>
                            <m:sSupPr>
                              <m:ctrlPr>
                                <a:rPr lang="en-US" sz="1200" b="0" i="1" smtClean="0">
                                  <a:latin typeface="Cambria Math" panose="02040503050406030204" pitchFamily="18" charset="0"/>
                                </a:rPr>
                              </m:ctrlPr>
                            </m:sSupPr>
                            <m:e>
                              <m:r>
                                <a:rPr lang="en-US" sz="1200" b="0" i="1" smtClean="0">
                                  <a:latin typeface="Cambria Math" panose="02040503050406030204" pitchFamily="18" charset="0"/>
                                </a:rPr>
                                <m:t>𝑒</m:t>
                              </m:r>
                            </m:e>
                            <m:sup>
                              <m:r>
                                <a:rPr lang="en-US" sz="1200" b="0" i="1" smtClean="0">
                                  <a:latin typeface="Cambria Math" panose="02040503050406030204" pitchFamily="18" charset="0"/>
                                </a:rPr>
                                <m:t>−</m:t>
                              </m:r>
                              <m:r>
                                <a:rPr lang="en-US" sz="1200" b="0" i="1" smtClean="0">
                                  <a:latin typeface="Cambria Math" panose="02040503050406030204" pitchFamily="18" charset="0"/>
                                </a:rPr>
                                <m:t>𝑠𝑡</m:t>
                              </m:r>
                            </m:sup>
                          </m:sSup>
                          <m:r>
                            <a:rPr lang="en-US" sz="1200" b="0" i="1" smtClean="0">
                              <a:latin typeface="Cambria Math" panose="02040503050406030204" pitchFamily="18" charset="0"/>
                            </a:rPr>
                            <m:t>𝑑𝑡</m:t>
                          </m:r>
                        </m:e>
                      </m:nary>
                    </m:oMath>
                  </m:oMathPara>
                </a14:m>
                <a:endParaRPr lang="en-US" sz="1200" dirty="0"/>
              </a:p>
            </p:txBody>
          </p:sp>
        </mc:Choice>
        <mc:Fallback xmlns="">
          <p:sp>
            <p:nvSpPr>
              <p:cNvPr id="5" name="TextBox 4">
                <a:extLst>
                  <a:ext uri="{FF2B5EF4-FFF2-40B4-BE49-F238E27FC236}">
                    <a16:creationId xmlns:a16="http://schemas.microsoft.com/office/drawing/2014/main" id="{7EB4C02F-5F61-43DF-C531-8EF3FC5AF1CD}"/>
                  </a:ext>
                </a:extLst>
              </p:cNvPr>
              <p:cNvSpPr txBox="1">
                <a:spLocks noRot="1" noChangeAspect="1" noMove="1" noResize="1" noEditPoints="1" noAdjustHandles="1" noChangeArrowheads="1" noChangeShapeType="1" noTextEdit="1"/>
              </p:cNvSpPr>
              <p:nvPr/>
            </p:nvSpPr>
            <p:spPr>
              <a:xfrm>
                <a:off x="3851786" y="1319895"/>
                <a:ext cx="2316832" cy="491930"/>
              </a:xfrm>
              <a:prstGeom prst="rect">
                <a:avLst/>
              </a:prstGeom>
              <a:blipFill>
                <a:blip r:embed="rId5"/>
                <a:stretch>
                  <a:fillRect t="-151250" b="-222500"/>
                </a:stretch>
              </a:blipFill>
            </p:spPr>
            <p:txBody>
              <a:bodyPr/>
              <a:lstStyle/>
              <a:p>
                <a:r>
                  <a:rPr lang="en-NL">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2118E33-D33C-044D-608A-0B3C06B1EE5D}"/>
                  </a:ext>
                </a:extLst>
              </p:cNvPr>
              <p:cNvSpPr txBox="1"/>
              <p:nvPr/>
            </p:nvSpPr>
            <p:spPr>
              <a:xfrm>
                <a:off x="3851786" y="2251526"/>
                <a:ext cx="2316832" cy="534762"/>
              </a:xfrm>
              <a:prstGeom prst="rect">
                <a:avLst/>
              </a:prstGeom>
              <a:solidFill>
                <a:schemeClr val="bg1">
                  <a:lumMod val="75000"/>
                </a:schemeClr>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200" i="1">
                          <a:latin typeface="Cambria Math" panose="02040503050406030204" pitchFamily="18" charset="0"/>
                        </a:rPr>
                        <m:t>𝑓</m:t>
                      </m:r>
                      <m:r>
                        <a:rPr lang="en-US" sz="1200" i="1">
                          <a:latin typeface="Cambria Math" panose="02040503050406030204" pitchFamily="18" charset="0"/>
                        </a:rPr>
                        <m:t>(</m:t>
                      </m:r>
                      <m:r>
                        <a:rPr lang="en-US" sz="1200" i="1">
                          <a:latin typeface="Cambria Math" panose="02040503050406030204" pitchFamily="18" charset="0"/>
                        </a:rPr>
                        <m:t>𝑡</m:t>
                      </m:r>
                      <m:r>
                        <a:rPr lang="en-US" sz="1200" i="1">
                          <a:latin typeface="Cambria Math" panose="02040503050406030204" pitchFamily="18" charset="0"/>
                        </a:rPr>
                        <m:t>)=</m:t>
                      </m:r>
                      <m:f>
                        <m:fPr>
                          <m:ctrlPr>
                            <a:rPr lang="en-US" sz="1200" i="1">
                              <a:latin typeface="Cambria Math" panose="02040503050406030204" pitchFamily="18" charset="0"/>
                            </a:rPr>
                          </m:ctrlPr>
                        </m:fPr>
                        <m:num>
                          <m:r>
                            <a:rPr lang="en-US" sz="1200" i="1">
                              <a:latin typeface="Cambria Math" panose="02040503050406030204" pitchFamily="18" charset="0"/>
                            </a:rPr>
                            <m:t>1</m:t>
                          </m:r>
                        </m:num>
                        <m:den>
                          <m:r>
                            <a:rPr lang="en-US" sz="1200" i="1">
                              <a:latin typeface="Cambria Math" panose="02040503050406030204" pitchFamily="18" charset="0"/>
                            </a:rPr>
                            <m:t>2</m:t>
                          </m:r>
                          <m:r>
                            <a:rPr lang="en-US" sz="1200" i="1">
                              <a:latin typeface="Cambria Math" panose="02040503050406030204" pitchFamily="18" charset="0"/>
                              <a:ea typeface="Cambria Math" panose="02040503050406030204" pitchFamily="18" charset="0"/>
                            </a:rPr>
                            <m:t>𝜋</m:t>
                          </m:r>
                          <m:r>
                            <a:rPr lang="en-US" sz="1200" i="1">
                              <a:latin typeface="Cambria Math" panose="02040503050406030204" pitchFamily="18" charset="0"/>
                              <a:ea typeface="Cambria Math" panose="02040503050406030204" pitchFamily="18" charset="0"/>
                            </a:rPr>
                            <m:t>𝑖</m:t>
                          </m:r>
                        </m:den>
                      </m:f>
                      <m:func>
                        <m:funcPr>
                          <m:ctrlPr>
                            <a:rPr lang="en-US" sz="1200" i="1">
                              <a:latin typeface="Cambria Math" panose="02040503050406030204" pitchFamily="18" charset="0"/>
                            </a:rPr>
                          </m:ctrlPr>
                        </m:funcPr>
                        <m:fName>
                          <m:limLow>
                            <m:limLowPr>
                              <m:ctrlPr>
                                <a:rPr lang="en-US" sz="1200" i="1">
                                  <a:latin typeface="Cambria Math" panose="02040503050406030204" pitchFamily="18" charset="0"/>
                                </a:rPr>
                              </m:ctrlPr>
                            </m:limLowPr>
                            <m:e>
                              <m:r>
                                <m:rPr>
                                  <m:sty m:val="p"/>
                                </m:rPr>
                                <a:rPr lang="en-US" sz="1200">
                                  <a:latin typeface="Cambria Math" panose="02040503050406030204" pitchFamily="18" charset="0"/>
                                </a:rPr>
                                <m:t>lim</m:t>
                              </m:r>
                            </m:e>
                            <m:lim>
                              <m:r>
                                <a:rPr lang="en-US" sz="1200" i="1">
                                  <a:latin typeface="Cambria Math" panose="02040503050406030204" pitchFamily="18" charset="0"/>
                                </a:rPr>
                                <m:t>𝑇</m:t>
                              </m:r>
                              <m:r>
                                <a:rPr lang="en-US" sz="1200" i="1">
                                  <a:latin typeface="Cambria Math" panose="02040503050406030204" pitchFamily="18" charset="0"/>
                                </a:rPr>
                                <m:t>→∞</m:t>
                              </m:r>
                            </m:lim>
                          </m:limLow>
                          <m:nary>
                            <m:naryPr>
                              <m:ctrlPr>
                                <a:rPr lang="en-US" sz="1200" i="1">
                                  <a:latin typeface="Cambria Math" panose="02040503050406030204" pitchFamily="18" charset="0"/>
                                </a:rPr>
                              </m:ctrlPr>
                            </m:naryPr>
                            <m:sub>
                              <m:r>
                                <m:rPr>
                                  <m:brk m:alnAt="23"/>
                                </m:rPr>
                                <a:rPr lang="en-US" sz="1200" i="1">
                                  <a:latin typeface="Cambria Math" panose="02040503050406030204" pitchFamily="18" charset="0"/>
                                  <a:ea typeface="Cambria Math" panose="02040503050406030204" pitchFamily="18" charset="0"/>
                                </a:rPr>
                                <m:t>𝛾</m:t>
                              </m:r>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𝑖𝑇</m:t>
                              </m:r>
                            </m:sub>
                            <m:sup>
                              <m:r>
                                <a:rPr lang="en-US" sz="1200" i="1">
                                  <a:latin typeface="Cambria Math" panose="02040503050406030204" pitchFamily="18" charset="0"/>
                                  <a:ea typeface="Cambria Math" panose="02040503050406030204" pitchFamily="18" charset="0"/>
                                </a:rPr>
                                <m:t>𝛾</m:t>
                              </m:r>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𝑖𝑇</m:t>
                              </m:r>
                            </m:sup>
                            <m:e>
                              <m:sSup>
                                <m:sSupPr>
                                  <m:ctrlPr>
                                    <a:rPr lang="en-US" sz="1200" i="1">
                                      <a:latin typeface="Cambria Math" panose="02040503050406030204" pitchFamily="18" charset="0"/>
                                    </a:rPr>
                                  </m:ctrlPr>
                                </m:sSupPr>
                                <m:e>
                                  <m:r>
                                    <a:rPr lang="en-US" sz="1200" i="1">
                                      <a:latin typeface="Cambria Math" panose="02040503050406030204" pitchFamily="18" charset="0"/>
                                    </a:rPr>
                                    <m:t>𝑒</m:t>
                                  </m:r>
                                </m:e>
                                <m:sup>
                                  <m:r>
                                    <a:rPr lang="en-US" sz="1200" i="1">
                                      <a:latin typeface="Cambria Math" panose="02040503050406030204" pitchFamily="18" charset="0"/>
                                    </a:rPr>
                                    <m:t>𝑠𝑡</m:t>
                                  </m:r>
                                </m:sup>
                              </m:sSup>
                            </m:e>
                          </m:nary>
                        </m:fName>
                        <m:e>
                          <m:r>
                            <a:rPr lang="en-US" sz="1200" i="1">
                              <a:latin typeface="Cambria Math" panose="02040503050406030204" pitchFamily="18" charset="0"/>
                            </a:rPr>
                            <m:t>𝐹</m:t>
                          </m:r>
                          <m:d>
                            <m:dPr>
                              <m:ctrlPr>
                                <a:rPr lang="en-US" sz="1200" i="1">
                                  <a:latin typeface="Cambria Math" panose="02040503050406030204" pitchFamily="18" charset="0"/>
                                </a:rPr>
                              </m:ctrlPr>
                            </m:dPr>
                            <m:e>
                              <m:r>
                                <a:rPr lang="en-US" sz="1200" i="1">
                                  <a:latin typeface="Cambria Math" panose="02040503050406030204" pitchFamily="18" charset="0"/>
                                </a:rPr>
                                <m:t>𝑠</m:t>
                              </m:r>
                            </m:e>
                          </m:d>
                          <m:r>
                            <a:rPr lang="en-US" sz="1200" i="1">
                              <a:latin typeface="Cambria Math" panose="02040503050406030204" pitchFamily="18" charset="0"/>
                            </a:rPr>
                            <m:t>𝑑𝑠</m:t>
                          </m:r>
                        </m:e>
                      </m:func>
                    </m:oMath>
                  </m:oMathPara>
                </a14:m>
                <a:endParaRPr lang="en-US" sz="1200" dirty="0"/>
              </a:p>
            </p:txBody>
          </p:sp>
        </mc:Choice>
        <mc:Fallback xmlns="">
          <p:sp>
            <p:nvSpPr>
              <p:cNvPr id="9" name="TextBox 8">
                <a:extLst>
                  <a:ext uri="{FF2B5EF4-FFF2-40B4-BE49-F238E27FC236}">
                    <a16:creationId xmlns:a16="http://schemas.microsoft.com/office/drawing/2014/main" id="{E2118E33-D33C-044D-608A-0B3C06B1EE5D}"/>
                  </a:ext>
                </a:extLst>
              </p:cNvPr>
              <p:cNvSpPr txBox="1">
                <a:spLocks noRot="1" noChangeAspect="1" noMove="1" noResize="1" noEditPoints="1" noAdjustHandles="1" noChangeArrowheads="1" noChangeShapeType="1" noTextEdit="1"/>
              </p:cNvSpPr>
              <p:nvPr/>
            </p:nvSpPr>
            <p:spPr>
              <a:xfrm>
                <a:off x="3851786" y="2251526"/>
                <a:ext cx="2316832" cy="534762"/>
              </a:xfrm>
              <a:prstGeom prst="rect">
                <a:avLst/>
              </a:prstGeom>
              <a:blipFill>
                <a:blip r:embed="rId6"/>
                <a:stretch>
                  <a:fillRect t="-132955" b="-197727"/>
                </a:stretch>
              </a:blipFill>
            </p:spPr>
            <p:txBody>
              <a:bodyPr/>
              <a:lstStyle/>
              <a:p>
                <a:r>
                  <a:rPr lang="en-NL">
                    <a:noFill/>
                  </a:rPr>
                  <a:t> </a:t>
                </a:r>
              </a:p>
            </p:txBody>
          </p:sp>
        </mc:Fallback>
      </mc:AlternateContent>
    </p:spTree>
    <p:extLst>
      <p:ext uri="{BB962C8B-B14F-4D97-AF65-F5344CB8AC3E}">
        <p14:creationId xmlns:p14="http://schemas.microsoft.com/office/powerpoint/2010/main" val="20415095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DF86E98-B1D4-5446-8B57-679150C4261F}"/>
              </a:ext>
            </a:extLst>
          </p:cNvPr>
          <p:cNvSpPr>
            <a:spLocks noGrp="1"/>
          </p:cNvSpPr>
          <p:nvPr>
            <p:ph type="title"/>
          </p:nvPr>
        </p:nvSpPr>
        <p:spPr>
          <a:xfrm>
            <a:off x="1215842" y="135675"/>
            <a:ext cx="7588721" cy="857250"/>
          </a:xfrm>
        </p:spPr>
        <p:txBody>
          <a:bodyPr>
            <a:normAutofit fontScale="90000"/>
          </a:bodyPr>
          <a:lstStyle/>
          <a:p>
            <a:r>
              <a:rPr lang="en-US" dirty="0"/>
              <a:t>From simulation to implementation</a:t>
            </a:r>
            <a:br>
              <a:rPr lang="en-US" dirty="0"/>
            </a:br>
            <a:r>
              <a:rPr lang="en-US" sz="2000" dirty="0"/>
              <a:t>steps to follow</a:t>
            </a:r>
            <a:endParaRPr lang="en-GB" sz="2000" dirty="0"/>
          </a:p>
        </p:txBody>
      </p:sp>
      <p:sp>
        <p:nvSpPr>
          <p:cNvPr id="8" name="Content Placeholder 2">
            <a:extLst>
              <a:ext uri="{FF2B5EF4-FFF2-40B4-BE49-F238E27FC236}">
                <a16:creationId xmlns:a16="http://schemas.microsoft.com/office/drawing/2014/main" id="{C62E615D-F5A3-8BE1-116F-5E694EA72F19}"/>
              </a:ext>
            </a:extLst>
          </p:cNvPr>
          <p:cNvSpPr>
            <a:spLocks noGrp="1"/>
          </p:cNvSpPr>
          <p:nvPr>
            <p:ph idx="1"/>
          </p:nvPr>
        </p:nvSpPr>
        <p:spPr>
          <a:xfrm>
            <a:off x="1492467" y="1059582"/>
            <a:ext cx="7440929" cy="3519618"/>
          </a:xfrm>
        </p:spPr>
        <p:txBody>
          <a:bodyPr>
            <a:normAutofit lnSpcReduction="10000"/>
          </a:bodyPr>
          <a:lstStyle/>
          <a:p>
            <a:pPr>
              <a:buFont typeface="+mj-lt"/>
              <a:buAutoNum type="arabicPeriod"/>
            </a:pPr>
            <a:r>
              <a:rPr lang="en-US" sz="1200" dirty="0"/>
              <a:t>Determine the s-domain transfer function of the servo motor using the step response. This will be the servo model which Simulink can use to do the simulations. The step response function of the Parallax Feedback 360° High-Speed Servo can be found in ‘ParallaxStepResponse.xlsx’ in the Toolbox section of the course.</a:t>
            </a:r>
          </a:p>
          <a:p>
            <a:pPr>
              <a:buFont typeface="+mj-lt"/>
              <a:buAutoNum type="arabicPeriod"/>
            </a:pPr>
            <a:r>
              <a:rPr lang="en-US" sz="1200" dirty="0"/>
              <a:t>Implement the feedback control loop in Simulink, see following slides.</a:t>
            </a:r>
          </a:p>
          <a:p>
            <a:pPr>
              <a:buFont typeface="+mj-lt"/>
              <a:buAutoNum type="arabicPeriod"/>
            </a:pPr>
            <a:r>
              <a:rPr lang="en-US" sz="1200" dirty="0"/>
              <a:t>Start by using a simple P controller (I and D zero) and experimentally </a:t>
            </a:r>
            <a:r>
              <a:rPr lang="en-US" sz="1200" dirty="0">
                <a:latin typeface="Arial" panose="020B0604020202020204" pitchFamily="34" charset="0"/>
                <a:cs typeface="Arial" panose="020B0604020202020204" pitchFamily="34" charset="0"/>
              </a:rPr>
              <a:t>determine the value for P which gives a reasonable result.</a:t>
            </a:r>
            <a:endParaRPr lang="en-US" sz="1200" dirty="0"/>
          </a:p>
          <a:p>
            <a:pPr>
              <a:buFont typeface="+mj-lt"/>
              <a:buAutoNum type="arabicPeriod"/>
            </a:pPr>
            <a:r>
              <a:rPr lang="en-US" sz="1200" dirty="0"/>
              <a:t>Next, try to improve as follows:</a:t>
            </a:r>
          </a:p>
          <a:p>
            <a:pPr lvl="1"/>
            <a:r>
              <a:rPr lang="en-US" sz="1200" dirty="0">
                <a:latin typeface="Arial" panose="020B0604020202020204" pitchFamily="34" charset="0"/>
                <a:cs typeface="Arial" panose="020B0604020202020204" pitchFamily="34" charset="0"/>
              </a:rPr>
              <a:t>In the PID Controller window, select the desired controller (P, PD or PID) and then use the ‘Tune’ button. Use the ‘Slower – Faster’ and ‘Aggressive – Robust’ sliders at the top of the PID Tuner window to finetune and get the response you would like to have.</a:t>
            </a:r>
          </a:p>
          <a:p>
            <a:pPr lvl="1"/>
            <a:r>
              <a:rPr lang="en-US" sz="1200" dirty="0">
                <a:latin typeface="Arial" panose="020B0604020202020204" pitchFamily="34" charset="0"/>
                <a:cs typeface="Arial" panose="020B0604020202020204" pitchFamily="34" charset="0"/>
              </a:rPr>
              <a:t>Optional: Using the Ziegler-Nichols heuristic closed loop method.</a:t>
            </a:r>
          </a:p>
          <a:p>
            <a:pPr lvl="1"/>
            <a:r>
              <a:rPr lang="en-US" sz="1200" dirty="0">
                <a:latin typeface="Arial" panose="020B0604020202020204" pitchFamily="34" charset="0"/>
                <a:cs typeface="Arial" panose="020B0604020202020204" pitchFamily="34" charset="0"/>
              </a:rPr>
              <a:t>Note: when doing position control, the servo itself already contains an integrator (1/s). Doing only P or PD control might give the best results.</a:t>
            </a:r>
          </a:p>
          <a:p>
            <a:pPr>
              <a:buFont typeface="+mj-lt"/>
              <a:buAutoNum type="arabicPeriod"/>
            </a:pPr>
            <a:r>
              <a:rPr lang="en-US" sz="1200" dirty="0"/>
              <a:t>Implement the Feedback Control loop in code, using the P, I and D values found in Simulink.</a:t>
            </a:r>
          </a:p>
          <a:p>
            <a:pPr>
              <a:buFont typeface="+mj-lt"/>
              <a:buAutoNum type="arabicPeriod"/>
            </a:pPr>
            <a:r>
              <a:rPr lang="en-US" sz="1200" dirty="0"/>
              <a:t>Note that you will have to incorporate the servo gain and the Simulink sample time also in code, see next slide.</a:t>
            </a:r>
          </a:p>
          <a:p>
            <a:pPr>
              <a:buFont typeface="+mj-lt"/>
              <a:buAutoNum type="arabicPeriod"/>
            </a:pPr>
            <a:r>
              <a:rPr lang="en-US" sz="1200" dirty="0"/>
              <a:t>And last but not least: compare the actual results with the simulated results!</a:t>
            </a:r>
            <a:endParaRPr lang="en-NL" sz="1200" dirty="0"/>
          </a:p>
        </p:txBody>
      </p:sp>
    </p:spTree>
    <p:extLst>
      <p:ext uri="{BB962C8B-B14F-4D97-AF65-F5344CB8AC3E}">
        <p14:creationId xmlns:p14="http://schemas.microsoft.com/office/powerpoint/2010/main" val="10286697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DF86E98-B1D4-5446-8B57-679150C4261F}"/>
              </a:ext>
            </a:extLst>
          </p:cNvPr>
          <p:cNvSpPr>
            <a:spLocks noGrp="1"/>
          </p:cNvSpPr>
          <p:nvPr>
            <p:ph type="title"/>
          </p:nvPr>
        </p:nvSpPr>
        <p:spPr>
          <a:xfrm>
            <a:off x="1215843" y="135675"/>
            <a:ext cx="7440928" cy="857250"/>
          </a:xfrm>
        </p:spPr>
        <p:txBody>
          <a:bodyPr/>
          <a:lstStyle/>
          <a:p>
            <a:r>
              <a:rPr lang="en-GB" dirty="0"/>
              <a:t>Feedback control loop in Simulink</a:t>
            </a:r>
          </a:p>
        </p:txBody>
      </p:sp>
      <p:sp>
        <p:nvSpPr>
          <p:cNvPr id="9" name="TextBox 8">
            <a:extLst>
              <a:ext uri="{FF2B5EF4-FFF2-40B4-BE49-F238E27FC236}">
                <a16:creationId xmlns:a16="http://schemas.microsoft.com/office/drawing/2014/main" id="{9B7C1BDA-2C01-49D1-A161-B1B093BA361B}"/>
              </a:ext>
            </a:extLst>
          </p:cNvPr>
          <p:cNvSpPr txBox="1"/>
          <p:nvPr/>
        </p:nvSpPr>
        <p:spPr>
          <a:xfrm>
            <a:off x="3291840" y="3832034"/>
            <a:ext cx="3276600" cy="419100"/>
          </a:xfrm>
          <a:prstGeom prst="rect">
            <a:avLst/>
          </a:prstGeom>
          <a:solidFill>
            <a:srgbClr val="FFFF00"/>
          </a:solidFill>
        </p:spPr>
        <p:txBody>
          <a:bodyPr vert="horz" wrap="none" lIns="91440" tIns="45720" rIns="91440" bIns="45720" rtlCol="0" anchor="t">
            <a:normAutofit/>
          </a:bodyPr>
          <a:lstStyle/>
          <a:p>
            <a:pPr algn="l"/>
            <a:r>
              <a:rPr lang="en-US" dirty="0">
                <a:solidFill>
                  <a:srgbClr val="C00000"/>
                </a:solidFill>
              </a:rPr>
              <a:t>See Speaker Notes for details!</a:t>
            </a:r>
            <a:endParaRPr lang="en-NL" dirty="0">
              <a:solidFill>
                <a:srgbClr val="C00000"/>
              </a:solidFill>
            </a:endParaRPr>
          </a:p>
        </p:txBody>
      </p:sp>
      <p:pic>
        <p:nvPicPr>
          <p:cNvPr id="5" name="Picture 4">
            <a:extLst>
              <a:ext uri="{FF2B5EF4-FFF2-40B4-BE49-F238E27FC236}">
                <a16:creationId xmlns:a16="http://schemas.microsoft.com/office/drawing/2014/main" id="{50FCB330-AE04-E92C-E7EC-CE7E20FFC545}"/>
              </a:ext>
            </a:extLst>
          </p:cNvPr>
          <p:cNvPicPr>
            <a:picLocks noChangeAspect="1"/>
          </p:cNvPicPr>
          <p:nvPr/>
        </p:nvPicPr>
        <p:blipFill>
          <a:blip r:embed="rId3"/>
          <a:stretch>
            <a:fillRect/>
          </a:stretch>
        </p:blipFill>
        <p:spPr>
          <a:xfrm>
            <a:off x="778118" y="1558702"/>
            <a:ext cx="7812360" cy="1828044"/>
          </a:xfrm>
          <a:prstGeom prst="rect">
            <a:avLst/>
          </a:prstGeom>
        </p:spPr>
      </p:pic>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D85DC4B0-A230-4870-A847-2DEC155F328E}"/>
                  </a:ext>
                </a:extLst>
              </p:cNvPr>
              <p:cNvSpPr txBox="1"/>
              <p:nvPr/>
            </p:nvSpPr>
            <p:spPr>
              <a:xfrm>
                <a:off x="4860032" y="2400710"/>
                <a:ext cx="850126" cy="342079"/>
              </a:xfrm>
              <a:prstGeom prst="rect">
                <a:avLst/>
              </a:prstGeom>
              <a:solidFill>
                <a:schemeClr val="bg1"/>
              </a:solidFill>
            </p:spPr>
            <p:txBody>
              <a:bodyPr vert="horz" wrap="none" lIns="0" tIns="0" rIns="0" bIns="0" rtlCol="0" anchor="t">
                <a:normAutofit/>
              </a:bodyPr>
              <a:lstStyle/>
              <a:p>
                <a:pPr/>
                <a14:m>
                  <m:oMathPara xmlns:m="http://schemas.openxmlformats.org/officeDocument/2006/math">
                    <m:oMathParaPr>
                      <m:jc m:val="centerGroup"/>
                    </m:oMathParaPr>
                    <m:oMath xmlns:m="http://schemas.openxmlformats.org/officeDocument/2006/math">
                      <m:f>
                        <m:fPr>
                          <m:ctrlPr>
                            <a:rPr lang="pt-BR" sz="1000" i="1" smtClean="0">
                              <a:solidFill>
                                <a:srgbClr val="000000"/>
                              </a:solidFill>
                              <a:latin typeface="Cambria Math" panose="02040503050406030204" pitchFamily="18" charset="0"/>
                            </a:rPr>
                          </m:ctrlPr>
                        </m:fPr>
                        <m:num>
                          <m:r>
                            <a:rPr lang="en-US" sz="1000" b="0" i="1" smtClean="0">
                              <a:solidFill>
                                <a:srgbClr val="000000"/>
                              </a:solidFill>
                              <a:latin typeface="Cambria Math" panose="02040503050406030204" pitchFamily="18" charset="0"/>
                            </a:rPr>
                            <m:t>1</m:t>
                          </m:r>
                        </m:num>
                        <m:den>
                          <m:r>
                            <m:rPr>
                              <m:nor/>
                            </m:rPr>
                            <a:rPr lang="el-GR" sz="1000" dirty="0" smtClean="0">
                              <a:solidFill>
                                <a:srgbClr val="000000"/>
                              </a:solidFill>
                              <a:latin typeface="Times New Roman" panose="02020603050405020304" pitchFamily="18" charset="0"/>
                              <a:cs typeface="Times New Roman" panose="02020603050405020304" pitchFamily="18" charset="0"/>
                            </a:rPr>
                            <m:t>τ</m:t>
                          </m:r>
                          <m:r>
                            <a:rPr lang="en-US" sz="1000" b="0" i="1" smtClean="0">
                              <a:solidFill>
                                <a:srgbClr val="000000"/>
                              </a:solidFill>
                              <a:latin typeface="Cambria Math" panose="02040503050406030204" pitchFamily="18" charset="0"/>
                            </a:rPr>
                            <m:t>𝑠</m:t>
                          </m:r>
                          <m:r>
                            <a:rPr lang="en-US" sz="1000" b="0" i="1" smtClean="0">
                              <a:solidFill>
                                <a:srgbClr val="000000"/>
                              </a:solidFill>
                              <a:latin typeface="Cambria Math" panose="02040503050406030204" pitchFamily="18" charset="0"/>
                            </a:rPr>
                            <m:t>+1</m:t>
                          </m:r>
                        </m:den>
                      </m:f>
                    </m:oMath>
                  </m:oMathPara>
                </a14:m>
                <a:endParaRPr lang="en-NL" sz="1000" dirty="0">
                  <a:solidFill>
                    <a:srgbClr val="C00000"/>
                  </a:solidFill>
                </a:endParaRPr>
              </a:p>
            </p:txBody>
          </p:sp>
        </mc:Choice>
        <mc:Fallback xmlns="">
          <p:sp>
            <p:nvSpPr>
              <p:cNvPr id="21" name="TextBox 20">
                <a:extLst>
                  <a:ext uri="{FF2B5EF4-FFF2-40B4-BE49-F238E27FC236}">
                    <a16:creationId xmlns:a16="http://schemas.microsoft.com/office/drawing/2014/main" id="{D85DC4B0-A230-4870-A847-2DEC155F328E}"/>
                  </a:ext>
                </a:extLst>
              </p:cNvPr>
              <p:cNvSpPr txBox="1">
                <a:spLocks noRot="1" noChangeAspect="1" noMove="1" noResize="1" noEditPoints="1" noAdjustHandles="1" noChangeArrowheads="1" noChangeShapeType="1" noTextEdit="1"/>
              </p:cNvSpPr>
              <p:nvPr/>
            </p:nvSpPr>
            <p:spPr>
              <a:xfrm>
                <a:off x="4860032" y="2400710"/>
                <a:ext cx="850126" cy="342079"/>
              </a:xfrm>
              <a:prstGeom prst="rect">
                <a:avLst/>
              </a:prstGeom>
              <a:blipFill>
                <a:blip r:embed="rId4"/>
                <a:stretch>
                  <a:fillRect t="-1786"/>
                </a:stretch>
              </a:blipFill>
            </p:spPr>
            <p:txBody>
              <a:bodyPr/>
              <a:lstStyle/>
              <a:p>
                <a:r>
                  <a:rPr lang="en-NL">
                    <a:noFill/>
                  </a:rPr>
                  <a:t> </a:t>
                </a:r>
              </a:p>
            </p:txBody>
          </p:sp>
        </mc:Fallback>
      </mc:AlternateContent>
    </p:spTree>
    <p:extLst>
      <p:ext uri="{BB962C8B-B14F-4D97-AF65-F5344CB8AC3E}">
        <p14:creationId xmlns:p14="http://schemas.microsoft.com/office/powerpoint/2010/main" val="38270784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DF86E98-B1D4-5446-8B57-679150C4261F}"/>
              </a:ext>
            </a:extLst>
          </p:cNvPr>
          <p:cNvSpPr>
            <a:spLocks noGrp="1"/>
          </p:cNvSpPr>
          <p:nvPr>
            <p:ph type="title"/>
          </p:nvPr>
        </p:nvSpPr>
        <p:spPr>
          <a:xfrm>
            <a:off x="1215842" y="135675"/>
            <a:ext cx="7588721" cy="857250"/>
          </a:xfrm>
        </p:spPr>
        <p:txBody>
          <a:bodyPr>
            <a:normAutofit fontScale="90000"/>
          </a:bodyPr>
          <a:lstStyle/>
          <a:p>
            <a:r>
              <a:rPr lang="en-US" dirty="0"/>
              <a:t>Step response of the</a:t>
            </a:r>
            <a:br>
              <a:rPr lang="en-US" dirty="0"/>
            </a:br>
            <a:r>
              <a:rPr lang="en-US" dirty="0">
                <a:effectLst/>
                <a:latin typeface="Helvetica" panose="020B0604020202020204" pitchFamily="34" charset="0"/>
              </a:rPr>
              <a:t>Parallax Feedback 360° High-Speed Servo </a:t>
            </a:r>
            <a:endParaRPr lang="en-GB" dirty="0"/>
          </a:p>
        </p:txBody>
      </p:sp>
      <p:pic>
        <p:nvPicPr>
          <p:cNvPr id="6" name="Picture 5" descr="Chart, line chart&#10;&#10;Description automatically generated">
            <a:extLst>
              <a:ext uri="{FF2B5EF4-FFF2-40B4-BE49-F238E27FC236}">
                <a16:creationId xmlns:a16="http://schemas.microsoft.com/office/drawing/2014/main" id="{E6BE7616-153A-4AEA-A2B4-1873697F388A}"/>
              </a:ext>
            </a:extLst>
          </p:cNvPr>
          <p:cNvPicPr>
            <a:picLocks noChangeAspect="1"/>
          </p:cNvPicPr>
          <p:nvPr/>
        </p:nvPicPr>
        <p:blipFill>
          <a:blip r:embed="rId3"/>
          <a:stretch>
            <a:fillRect/>
          </a:stretch>
        </p:blipFill>
        <p:spPr>
          <a:xfrm>
            <a:off x="1322747" y="1147299"/>
            <a:ext cx="4453082" cy="3571991"/>
          </a:xfrm>
          <a:prstGeom prst="rect">
            <a:avLst/>
          </a:prstGeom>
        </p:spPr>
      </p:pic>
      <p:sp>
        <p:nvSpPr>
          <p:cNvPr id="7" name="TextBox 6">
            <a:extLst>
              <a:ext uri="{FF2B5EF4-FFF2-40B4-BE49-F238E27FC236}">
                <a16:creationId xmlns:a16="http://schemas.microsoft.com/office/drawing/2014/main" id="{20F82B58-C729-4F08-B3B5-A8FA4290D49C}"/>
              </a:ext>
            </a:extLst>
          </p:cNvPr>
          <p:cNvSpPr txBox="1"/>
          <p:nvPr/>
        </p:nvSpPr>
        <p:spPr>
          <a:xfrm>
            <a:off x="6082854" y="2155848"/>
            <a:ext cx="1676493" cy="1722009"/>
          </a:xfrm>
          <a:prstGeom prst="rect">
            <a:avLst/>
          </a:prstGeom>
          <a:solidFill>
            <a:srgbClr val="FFFF00"/>
          </a:solidFill>
        </p:spPr>
        <p:txBody>
          <a:bodyPr vert="horz" wrap="square" lIns="91440" tIns="45720" rIns="91440" bIns="45720" rtlCol="0" anchor="t">
            <a:normAutofit fontScale="77500" lnSpcReduction="20000"/>
          </a:bodyPr>
          <a:lstStyle/>
          <a:p>
            <a:pPr algn="l"/>
            <a:r>
              <a:rPr lang="en-US" dirty="0">
                <a:solidFill>
                  <a:srgbClr val="C00000"/>
                </a:solidFill>
              </a:rPr>
              <a:t>The step response tells us something about the characteristics of the servo motor. We need this information to simulate the servo in Simulink. </a:t>
            </a:r>
            <a:endParaRPr lang="en-NL" dirty="0">
              <a:solidFill>
                <a:srgbClr val="C00000"/>
              </a:solidFill>
            </a:endParaRPr>
          </a:p>
        </p:txBody>
      </p:sp>
    </p:spTree>
    <p:extLst>
      <p:ext uri="{BB962C8B-B14F-4D97-AF65-F5344CB8AC3E}">
        <p14:creationId xmlns:p14="http://schemas.microsoft.com/office/powerpoint/2010/main" val="3106528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Picture 42" descr="A picture containing diagram&#10;&#10;Description automatically generated">
            <a:extLst>
              <a:ext uri="{FF2B5EF4-FFF2-40B4-BE49-F238E27FC236}">
                <a16:creationId xmlns:a16="http://schemas.microsoft.com/office/drawing/2014/main" id="{95DEC17B-F500-4371-9F36-F856A91CF56B}"/>
              </a:ext>
            </a:extLst>
          </p:cNvPr>
          <p:cNvPicPr>
            <a:picLocks noChangeAspect="1"/>
          </p:cNvPicPr>
          <p:nvPr/>
        </p:nvPicPr>
        <p:blipFill>
          <a:blip r:embed="rId3"/>
          <a:stretch>
            <a:fillRect/>
          </a:stretch>
        </p:blipFill>
        <p:spPr>
          <a:xfrm>
            <a:off x="1618827" y="1175295"/>
            <a:ext cx="6505517" cy="3866619"/>
          </a:xfrm>
          <a:prstGeom prst="rect">
            <a:avLst/>
          </a:prstGeom>
        </p:spPr>
      </p:pic>
      <p:sp>
        <p:nvSpPr>
          <p:cNvPr id="2" name="Titel 1">
            <a:extLst>
              <a:ext uri="{FF2B5EF4-FFF2-40B4-BE49-F238E27FC236}">
                <a16:creationId xmlns:a16="http://schemas.microsoft.com/office/drawing/2014/main" id="{FDF86E98-B1D4-5446-8B57-679150C4261F}"/>
              </a:ext>
            </a:extLst>
          </p:cNvPr>
          <p:cNvSpPr>
            <a:spLocks noGrp="1"/>
          </p:cNvSpPr>
          <p:nvPr>
            <p:ph type="title"/>
          </p:nvPr>
        </p:nvSpPr>
        <p:spPr>
          <a:xfrm>
            <a:off x="1215843" y="135675"/>
            <a:ext cx="7440928" cy="857250"/>
          </a:xfrm>
        </p:spPr>
        <p:txBody>
          <a:bodyPr>
            <a:normAutofit fontScale="90000"/>
          </a:bodyPr>
          <a:lstStyle/>
          <a:p>
            <a:r>
              <a:rPr lang="en-GB" dirty="0"/>
              <a:t>Step response to transfer function</a:t>
            </a:r>
            <a:br>
              <a:rPr lang="en-GB" dirty="0"/>
            </a:br>
            <a:r>
              <a:rPr lang="en-GB" sz="2200" dirty="0"/>
              <a:t>The transfer function can be used in Simulink</a:t>
            </a:r>
          </a:p>
        </p:txBody>
      </p:sp>
      <p:cxnSp>
        <p:nvCxnSpPr>
          <p:cNvPr id="28" name="Straight Connector 27">
            <a:extLst>
              <a:ext uri="{FF2B5EF4-FFF2-40B4-BE49-F238E27FC236}">
                <a16:creationId xmlns:a16="http://schemas.microsoft.com/office/drawing/2014/main" id="{6C71B6B8-5613-4400-8AE4-952C3ADE04A7}"/>
              </a:ext>
            </a:extLst>
          </p:cNvPr>
          <p:cNvCxnSpPr>
            <a:cxnSpLocks/>
          </p:cNvCxnSpPr>
          <p:nvPr/>
        </p:nvCxnSpPr>
        <p:spPr>
          <a:xfrm>
            <a:off x="1639092" y="2439801"/>
            <a:ext cx="2321115" cy="0"/>
          </a:xfrm>
          <a:prstGeom prst="line">
            <a:avLst/>
          </a:prstGeom>
          <a:ln w="12700">
            <a:solidFill>
              <a:schemeClr val="bg1"/>
            </a:solidFill>
            <a:prstDash val="lgDash"/>
          </a:ln>
        </p:spPr>
        <p:style>
          <a:lnRef idx="2">
            <a:schemeClr val="accent1"/>
          </a:lnRef>
          <a:fillRef idx="0">
            <a:schemeClr val="accent1"/>
          </a:fillRef>
          <a:effectRef idx="1">
            <a:schemeClr val="accent1"/>
          </a:effectRef>
          <a:fontRef idx="minor">
            <a:schemeClr val="tx1"/>
          </a:fontRef>
        </p:style>
      </p:cxnSp>
      <p:sp>
        <p:nvSpPr>
          <p:cNvPr id="29" name="TextBox 28">
            <a:extLst>
              <a:ext uri="{FF2B5EF4-FFF2-40B4-BE49-F238E27FC236}">
                <a16:creationId xmlns:a16="http://schemas.microsoft.com/office/drawing/2014/main" id="{F3E5C88C-8192-4552-909D-CA870954F425}"/>
              </a:ext>
            </a:extLst>
          </p:cNvPr>
          <p:cNvSpPr txBox="1"/>
          <p:nvPr/>
        </p:nvSpPr>
        <p:spPr>
          <a:xfrm>
            <a:off x="1705388" y="2188687"/>
            <a:ext cx="662842" cy="227680"/>
          </a:xfrm>
          <a:prstGeom prst="rect">
            <a:avLst/>
          </a:prstGeom>
        </p:spPr>
        <p:txBody>
          <a:bodyPr vert="horz" wrap="none" lIns="91440" tIns="45720" rIns="91440" bIns="45720" rtlCol="0" anchor="t">
            <a:noAutofit/>
          </a:bodyPr>
          <a:lstStyle/>
          <a:p>
            <a:pPr algn="l"/>
            <a:r>
              <a:rPr lang="en-US" sz="1200" dirty="0">
                <a:solidFill>
                  <a:schemeClr val="bg1"/>
                </a:solidFill>
                <a:latin typeface="Times New Roman" panose="02020603050405020304" pitchFamily="18" charset="0"/>
                <a:cs typeface="Times New Roman" panose="02020603050405020304" pitchFamily="18" charset="0"/>
              </a:rPr>
              <a:t>0.63 * A</a:t>
            </a:r>
            <a:endParaRPr lang="en-NL" sz="1200" dirty="0">
              <a:solidFill>
                <a:schemeClr val="bg1"/>
              </a:solidFill>
              <a:latin typeface="Times New Roman" panose="02020603050405020304" pitchFamily="18" charset="0"/>
              <a:cs typeface="Times New Roman" panose="02020603050405020304" pitchFamily="18" charset="0"/>
            </a:endParaRPr>
          </a:p>
        </p:txBody>
      </p:sp>
      <p:cxnSp>
        <p:nvCxnSpPr>
          <p:cNvPr id="30" name="Straight Connector 29">
            <a:extLst>
              <a:ext uri="{FF2B5EF4-FFF2-40B4-BE49-F238E27FC236}">
                <a16:creationId xmlns:a16="http://schemas.microsoft.com/office/drawing/2014/main" id="{88575EB5-5884-4209-B0A0-86E6BAA600B9}"/>
              </a:ext>
            </a:extLst>
          </p:cNvPr>
          <p:cNvCxnSpPr>
            <a:cxnSpLocks/>
          </p:cNvCxnSpPr>
          <p:nvPr/>
        </p:nvCxnSpPr>
        <p:spPr>
          <a:xfrm>
            <a:off x="2971316" y="4542053"/>
            <a:ext cx="991005" cy="0"/>
          </a:xfrm>
          <a:prstGeom prst="line">
            <a:avLst/>
          </a:prstGeom>
          <a:ln w="12700">
            <a:solidFill>
              <a:schemeClr val="bg1"/>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32" name="Straight Connector 31">
            <a:extLst>
              <a:ext uri="{FF2B5EF4-FFF2-40B4-BE49-F238E27FC236}">
                <a16:creationId xmlns:a16="http://schemas.microsoft.com/office/drawing/2014/main" id="{58630482-A43C-4AF5-B493-FB0445BB81C0}"/>
              </a:ext>
            </a:extLst>
          </p:cNvPr>
          <p:cNvCxnSpPr>
            <a:cxnSpLocks/>
          </p:cNvCxnSpPr>
          <p:nvPr/>
        </p:nvCxnSpPr>
        <p:spPr>
          <a:xfrm flipH="1">
            <a:off x="3960207" y="2319698"/>
            <a:ext cx="2114" cy="2469390"/>
          </a:xfrm>
          <a:prstGeom prst="line">
            <a:avLst/>
          </a:prstGeom>
          <a:ln w="12700">
            <a:solidFill>
              <a:schemeClr val="bg1"/>
            </a:solidFill>
            <a:prstDash val="lgDash"/>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F595CA6F-BE11-4A14-B37A-0E1CFDBF95E3}"/>
              </a:ext>
            </a:extLst>
          </p:cNvPr>
          <p:cNvSpPr txBox="1"/>
          <p:nvPr/>
        </p:nvSpPr>
        <p:spPr>
          <a:xfrm>
            <a:off x="3327437" y="4316978"/>
            <a:ext cx="278762" cy="227680"/>
          </a:xfrm>
          <a:prstGeom prst="rect">
            <a:avLst/>
          </a:prstGeom>
        </p:spPr>
        <p:txBody>
          <a:bodyPr vert="horz" wrap="none" lIns="91440" tIns="45720" rIns="91440" bIns="45720" rtlCol="0" anchor="t">
            <a:normAutofit fontScale="25000" lnSpcReduction="20000"/>
          </a:bodyPr>
          <a:lstStyle/>
          <a:p>
            <a:r>
              <a:rPr lang="el-GR" sz="4800" dirty="0">
                <a:solidFill>
                  <a:schemeClr val="bg1"/>
                </a:solidFill>
                <a:latin typeface="Times New Roman" panose="02020603050405020304" pitchFamily="18" charset="0"/>
                <a:cs typeface="Times New Roman" panose="02020603050405020304" pitchFamily="18" charset="0"/>
              </a:rPr>
              <a:t>τ</a:t>
            </a:r>
          </a:p>
          <a:p>
            <a:pPr algn="l"/>
            <a:endParaRPr lang="en-NL" sz="1200" dirty="0">
              <a:solidFill>
                <a:schemeClr val="bg1"/>
              </a:solidFill>
            </a:endParaRPr>
          </a:p>
        </p:txBody>
      </p:sp>
      <p:sp>
        <p:nvSpPr>
          <p:cNvPr id="39" name="TextBox 38">
            <a:extLst>
              <a:ext uri="{FF2B5EF4-FFF2-40B4-BE49-F238E27FC236}">
                <a16:creationId xmlns:a16="http://schemas.microsoft.com/office/drawing/2014/main" id="{4634F160-8A22-4DDC-897D-3A2947C818A0}"/>
              </a:ext>
            </a:extLst>
          </p:cNvPr>
          <p:cNvSpPr txBox="1"/>
          <p:nvPr/>
        </p:nvSpPr>
        <p:spPr>
          <a:xfrm>
            <a:off x="2690425" y="4316978"/>
            <a:ext cx="278762" cy="227680"/>
          </a:xfrm>
          <a:prstGeom prst="rect">
            <a:avLst/>
          </a:prstGeom>
        </p:spPr>
        <p:txBody>
          <a:bodyPr vert="horz" wrap="none" lIns="91440" tIns="45720" rIns="91440" bIns="45720" rtlCol="0" anchor="t">
            <a:normAutofit fontScale="62500" lnSpcReduction="20000"/>
          </a:bodyPr>
          <a:lstStyle/>
          <a:p>
            <a:r>
              <a:rPr lang="el-GR" sz="1800" dirty="0">
                <a:solidFill>
                  <a:schemeClr val="bg1"/>
                </a:solidFill>
                <a:latin typeface="Times New Roman" panose="02020603050405020304" pitchFamily="18" charset="0"/>
              </a:rPr>
              <a:t>θ</a:t>
            </a:r>
            <a:endParaRPr lang="el-GR" sz="4800" dirty="0">
              <a:solidFill>
                <a:schemeClr val="bg1"/>
              </a:solidFill>
              <a:latin typeface="Times New Roman" panose="02020603050405020304" pitchFamily="18" charset="0"/>
              <a:cs typeface="Times New Roman" panose="02020603050405020304" pitchFamily="18" charset="0"/>
            </a:endParaRPr>
          </a:p>
          <a:p>
            <a:pPr algn="l"/>
            <a:endParaRPr lang="en-NL" sz="1200" dirty="0">
              <a:solidFill>
                <a:schemeClr val="bg1"/>
              </a:solidFill>
            </a:endParaRPr>
          </a:p>
        </p:txBody>
      </p:sp>
      <p:sp>
        <p:nvSpPr>
          <p:cNvPr id="50" name="TextBox 49">
            <a:extLst>
              <a:ext uri="{FF2B5EF4-FFF2-40B4-BE49-F238E27FC236}">
                <a16:creationId xmlns:a16="http://schemas.microsoft.com/office/drawing/2014/main" id="{80251C07-F1B2-41FF-858C-E880EB63666C}"/>
              </a:ext>
            </a:extLst>
          </p:cNvPr>
          <p:cNvSpPr txBox="1"/>
          <p:nvPr/>
        </p:nvSpPr>
        <p:spPr>
          <a:xfrm>
            <a:off x="2714677" y="1304716"/>
            <a:ext cx="662842" cy="227680"/>
          </a:xfrm>
          <a:prstGeom prst="rect">
            <a:avLst/>
          </a:prstGeom>
        </p:spPr>
        <p:txBody>
          <a:bodyPr vert="horz" wrap="none" lIns="91440" tIns="45720" rIns="91440" bIns="45720" rtlCol="0" anchor="t">
            <a:noAutofit/>
          </a:bodyPr>
          <a:lstStyle/>
          <a:p>
            <a:pPr algn="l"/>
            <a:r>
              <a:rPr lang="en-US" sz="1200" dirty="0">
                <a:solidFill>
                  <a:schemeClr val="bg1"/>
                </a:solidFill>
                <a:latin typeface="Times New Roman" panose="02020603050405020304" pitchFamily="18" charset="0"/>
                <a:cs typeface="Times New Roman" panose="02020603050405020304" pitchFamily="18" charset="0"/>
              </a:rPr>
              <a:t>step input</a:t>
            </a:r>
            <a:endParaRPr lang="en-NL" sz="1200" dirty="0">
              <a:solidFill>
                <a:schemeClr val="bg1"/>
              </a:solidFill>
              <a:latin typeface="Times New Roman" panose="02020603050405020304" pitchFamily="18" charset="0"/>
              <a:cs typeface="Times New Roman" panose="02020603050405020304" pitchFamily="18" charset="0"/>
            </a:endParaRPr>
          </a:p>
        </p:txBody>
      </p:sp>
      <p:sp>
        <p:nvSpPr>
          <p:cNvPr id="51" name="TextBox 50">
            <a:extLst>
              <a:ext uri="{FF2B5EF4-FFF2-40B4-BE49-F238E27FC236}">
                <a16:creationId xmlns:a16="http://schemas.microsoft.com/office/drawing/2014/main" id="{EFFAE015-C7A7-4DEB-A32D-04207B8F263F}"/>
              </a:ext>
            </a:extLst>
          </p:cNvPr>
          <p:cNvSpPr txBox="1"/>
          <p:nvPr/>
        </p:nvSpPr>
        <p:spPr>
          <a:xfrm>
            <a:off x="5235307" y="1532396"/>
            <a:ext cx="662842" cy="227680"/>
          </a:xfrm>
          <a:prstGeom prst="rect">
            <a:avLst/>
          </a:prstGeom>
        </p:spPr>
        <p:txBody>
          <a:bodyPr vert="horz" wrap="none" lIns="91440" tIns="45720" rIns="91440" bIns="45720" rtlCol="0" anchor="t">
            <a:noAutofit/>
          </a:bodyPr>
          <a:lstStyle/>
          <a:p>
            <a:pPr algn="l"/>
            <a:r>
              <a:rPr lang="en-US" sz="1200" dirty="0">
                <a:solidFill>
                  <a:schemeClr val="bg1"/>
                </a:solidFill>
                <a:latin typeface="Times New Roman" panose="02020603050405020304" pitchFamily="18" charset="0"/>
                <a:cs typeface="Times New Roman" panose="02020603050405020304" pitchFamily="18" charset="0"/>
              </a:rPr>
              <a:t>speed</a:t>
            </a:r>
            <a:endParaRPr lang="en-NL" sz="1200" dirty="0">
              <a:solidFill>
                <a:schemeClr val="bg1"/>
              </a:solidFill>
              <a:latin typeface="Times New Roman" panose="02020603050405020304" pitchFamily="18" charset="0"/>
              <a:cs typeface="Times New Roman" panose="02020603050405020304" pitchFamily="18" charset="0"/>
            </a:endParaRPr>
          </a:p>
        </p:txBody>
      </p:sp>
      <p:sp>
        <p:nvSpPr>
          <p:cNvPr id="52" name="TextBox 51">
            <a:extLst>
              <a:ext uri="{FF2B5EF4-FFF2-40B4-BE49-F238E27FC236}">
                <a16:creationId xmlns:a16="http://schemas.microsoft.com/office/drawing/2014/main" id="{B30F82EA-487C-4002-A15D-D4AD7DDEC1C1}"/>
              </a:ext>
            </a:extLst>
          </p:cNvPr>
          <p:cNvSpPr txBox="1"/>
          <p:nvPr/>
        </p:nvSpPr>
        <p:spPr>
          <a:xfrm>
            <a:off x="3909158" y="1447979"/>
            <a:ext cx="662842" cy="227680"/>
          </a:xfrm>
          <a:prstGeom prst="rect">
            <a:avLst/>
          </a:prstGeom>
        </p:spPr>
        <p:txBody>
          <a:bodyPr vert="horz" wrap="none" lIns="91440" tIns="45720" rIns="91440" bIns="45720" rtlCol="0" anchor="t">
            <a:noAutofit/>
          </a:bodyPr>
          <a:lstStyle/>
          <a:p>
            <a:pPr algn="l"/>
            <a:r>
              <a:rPr lang="en-US" sz="1200" dirty="0">
                <a:solidFill>
                  <a:schemeClr val="bg1"/>
                </a:solidFill>
                <a:latin typeface="Times New Roman" panose="02020603050405020304" pitchFamily="18" charset="0"/>
                <a:cs typeface="Times New Roman" panose="02020603050405020304" pitchFamily="18" charset="0"/>
              </a:rPr>
              <a:t>position</a:t>
            </a:r>
            <a:endParaRPr lang="en-NL" sz="1200" dirty="0">
              <a:solidFill>
                <a:schemeClr val="bg1"/>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52F5D714-41B4-4A90-A43F-53D6CFF9EA80}"/>
                  </a:ext>
                </a:extLst>
              </p:cNvPr>
              <p:cNvSpPr txBox="1"/>
              <p:nvPr/>
            </p:nvSpPr>
            <p:spPr>
              <a:xfrm>
                <a:off x="5807465" y="2485965"/>
                <a:ext cx="951941" cy="548640"/>
              </a:xfrm>
              <a:prstGeom prst="rect">
                <a:avLst/>
              </a:prstGeom>
            </p:spPr>
            <p:txBody>
              <a:bodyPr vert="horz" wrap="none" lIns="0" tIns="0" rIns="0" bIns="0" rtlCol="0" anchor="t">
                <a:normAutofit/>
              </a:bodyPr>
              <a:lstStyle/>
              <a:p>
                <a:pPr/>
                <a14:m>
                  <m:oMathPara xmlns:m="http://schemas.openxmlformats.org/officeDocument/2006/math">
                    <m:oMathParaPr>
                      <m:jc m:val="centerGroup"/>
                    </m:oMathParaPr>
                    <m:oMath xmlns:m="http://schemas.openxmlformats.org/officeDocument/2006/math">
                      <m:f>
                        <m:fPr>
                          <m:ctrlPr>
                            <a:rPr lang="pt-BR"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1</m:t>
                          </m:r>
                        </m:num>
                        <m:den>
                          <m:r>
                            <m:rPr>
                              <m:nor/>
                            </m:rPr>
                            <a:rPr lang="el-GR" dirty="0" smtClean="0">
                              <a:solidFill>
                                <a:schemeClr val="bg1"/>
                              </a:solidFill>
                              <a:latin typeface="Times New Roman" panose="02020603050405020304" pitchFamily="18" charset="0"/>
                              <a:cs typeface="Times New Roman" panose="02020603050405020304" pitchFamily="18" charset="0"/>
                            </a:rPr>
                            <m:t>τ</m:t>
                          </m:r>
                          <m:r>
                            <a:rPr lang="en-US" b="0" i="1" smtClean="0">
                              <a:solidFill>
                                <a:schemeClr val="bg1"/>
                              </a:solidFill>
                              <a:latin typeface="Cambria Math" panose="02040503050406030204" pitchFamily="18" charset="0"/>
                            </a:rPr>
                            <m:t>𝑠</m:t>
                          </m:r>
                          <m:r>
                            <a:rPr lang="en-US" b="0" i="1" smtClean="0">
                              <a:solidFill>
                                <a:schemeClr val="bg1"/>
                              </a:solidFill>
                              <a:latin typeface="Cambria Math" panose="02040503050406030204" pitchFamily="18" charset="0"/>
                            </a:rPr>
                            <m:t>+1</m:t>
                          </m:r>
                        </m:den>
                      </m:f>
                    </m:oMath>
                  </m:oMathPara>
                </a14:m>
                <a:endParaRPr lang="en-NL" dirty="0">
                  <a:solidFill>
                    <a:srgbClr val="C00000"/>
                  </a:solidFill>
                </a:endParaRPr>
              </a:p>
            </p:txBody>
          </p:sp>
        </mc:Choice>
        <mc:Fallback xmlns="">
          <p:sp>
            <p:nvSpPr>
              <p:cNvPr id="54" name="TextBox 53">
                <a:extLst>
                  <a:ext uri="{FF2B5EF4-FFF2-40B4-BE49-F238E27FC236}">
                    <a16:creationId xmlns:a16="http://schemas.microsoft.com/office/drawing/2014/main" id="{52F5D714-41B4-4A90-A43F-53D6CFF9EA80}"/>
                  </a:ext>
                </a:extLst>
              </p:cNvPr>
              <p:cNvSpPr txBox="1">
                <a:spLocks noRot="1" noChangeAspect="1" noMove="1" noResize="1" noEditPoints="1" noAdjustHandles="1" noChangeArrowheads="1" noChangeShapeType="1" noTextEdit="1"/>
              </p:cNvSpPr>
              <p:nvPr/>
            </p:nvSpPr>
            <p:spPr>
              <a:xfrm>
                <a:off x="5807465" y="2485965"/>
                <a:ext cx="951941" cy="548640"/>
              </a:xfrm>
              <a:prstGeom prst="rect">
                <a:avLst/>
              </a:prstGeom>
              <a:blipFill>
                <a:blip r:embed="rId4"/>
                <a:stretch>
                  <a:fillRect/>
                </a:stretch>
              </a:blipFill>
            </p:spPr>
            <p:txBody>
              <a:bodyPr/>
              <a:lstStyle/>
              <a:p>
                <a:r>
                  <a:rPr lang="en-NL">
                    <a:noFill/>
                  </a:rPr>
                  <a:t> </a:t>
                </a:r>
              </a:p>
            </p:txBody>
          </p:sp>
        </mc:Fallback>
      </mc:AlternateContent>
      <p:sp>
        <p:nvSpPr>
          <p:cNvPr id="55" name="TextBox 54">
            <a:extLst>
              <a:ext uri="{FF2B5EF4-FFF2-40B4-BE49-F238E27FC236}">
                <a16:creationId xmlns:a16="http://schemas.microsoft.com/office/drawing/2014/main" id="{75126B91-AD0B-4CDE-9665-C9637B254F0F}"/>
              </a:ext>
            </a:extLst>
          </p:cNvPr>
          <p:cNvSpPr txBox="1"/>
          <p:nvPr/>
        </p:nvSpPr>
        <p:spPr>
          <a:xfrm>
            <a:off x="4606797" y="2616833"/>
            <a:ext cx="1299901" cy="227680"/>
          </a:xfrm>
          <a:prstGeom prst="rect">
            <a:avLst/>
          </a:prstGeom>
        </p:spPr>
        <p:txBody>
          <a:bodyPr vert="horz" wrap="none" lIns="91440" tIns="45720" rIns="91440" bIns="45720" rtlCol="0" anchor="t">
            <a:noAutofit/>
          </a:bodyPr>
          <a:lstStyle/>
          <a:p>
            <a:pPr algn="l"/>
            <a:r>
              <a:rPr lang="en-US" sz="1200" dirty="0">
                <a:solidFill>
                  <a:schemeClr val="bg1"/>
                </a:solidFill>
                <a:latin typeface="Times New Roman" panose="02020603050405020304" pitchFamily="18" charset="0"/>
                <a:cs typeface="Times New Roman" panose="02020603050405020304" pitchFamily="18" charset="0"/>
              </a:rPr>
              <a:t>Transfer function:</a:t>
            </a:r>
            <a:endParaRPr lang="en-NL" sz="1200" dirty="0">
              <a:solidFill>
                <a:schemeClr val="bg1"/>
              </a:solidFill>
              <a:latin typeface="Times New Roman" panose="02020603050405020304" pitchFamily="18" charset="0"/>
              <a:cs typeface="Times New Roman" panose="02020603050405020304" pitchFamily="18" charset="0"/>
            </a:endParaRPr>
          </a:p>
        </p:txBody>
      </p:sp>
      <p:sp>
        <p:nvSpPr>
          <p:cNvPr id="56" name="TextBox 55">
            <a:extLst>
              <a:ext uri="{FF2B5EF4-FFF2-40B4-BE49-F238E27FC236}">
                <a16:creationId xmlns:a16="http://schemas.microsoft.com/office/drawing/2014/main" id="{071901CF-EF0A-4291-9640-C810D692B8D0}"/>
              </a:ext>
            </a:extLst>
          </p:cNvPr>
          <p:cNvSpPr txBox="1"/>
          <p:nvPr/>
        </p:nvSpPr>
        <p:spPr>
          <a:xfrm>
            <a:off x="4606797" y="3165473"/>
            <a:ext cx="1932146" cy="227680"/>
          </a:xfrm>
          <a:prstGeom prst="rect">
            <a:avLst/>
          </a:prstGeom>
        </p:spPr>
        <p:txBody>
          <a:bodyPr vert="horz" wrap="none" lIns="91440" tIns="45720" rIns="91440" bIns="45720" rtlCol="0" anchor="t">
            <a:noAutofit/>
          </a:bodyPr>
          <a:lstStyle/>
          <a:p>
            <a:pPr algn="l"/>
            <a:r>
              <a:rPr lang="en-US" sz="1200" dirty="0">
                <a:solidFill>
                  <a:schemeClr val="bg1"/>
                </a:solidFill>
                <a:latin typeface="Times New Roman" panose="02020603050405020304" pitchFamily="18" charset="0"/>
                <a:cs typeface="Times New Roman" panose="02020603050405020304" pitchFamily="18" charset="0"/>
              </a:rPr>
              <a:t>Transport delay:  </a:t>
            </a:r>
            <a:r>
              <a:rPr lang="el-GR" sz="1200" dirty="0">
                <a:solidFill>
                  <a:schemeClr val="bg1"/>
                </a:solidFill>
                <a:latin typeface="Times New Roman" panose="02020603050405020304" pitchFamily="18" charset="0"/>
              </a:rPr>
              <a:t>θ</a:t>
            </a:r>
            <a:r>
              <a:rPr lang="en-US" sz="1200" dirty="0">
                <a:solidFill>
                  <a:schemeClr val="bg1"/>
                </a:solidFill>
                <a:latin typeface="Times New Roman" panose="02020603050405020304" pitchFamily="18" charset="0"/>
                <a:cs typeface="Times New Roman" panose="02020603050405020304" pitchFamily="18" charset="0"/>
              </a:rPr>
              <a:t> </a:t>
            </a:r>
            <a:endParaRPr lang="en-NL" sz="1200" dirty="0">
              <a:solidFill>
                <a:schemeClr val="bg1"/>
              </a:solidFill>
              <a:latin typeface="Times New Roman" panose="02020603050405020304" pitchFamily="18" charset="0"/>
              <a:cs typeface="Times New Roman" panose="02020603050405020304" pitchFamily="18" charset="0"/>
            </a:endParaRPr>
          </a:p>
        </p:txBody>
      </p:sp>
      <p:cxnSp>
        <p:nvCxnSpPr>
          <p:cNvPr id="57" name="Straight Connector 56">
            <a:extLst>
              <a:ext uri="{FF2B5EF4-FFF2-40B4-BE49-F238E27FC236}">
                <a16:creationId xmlns:a16="http://schemas.microsoft.com/office/drawing/2014/main" id="{A5EDE78C-B8DA-4A74-A116-01466162C970}"/>
              </a:ext>
            </a:extLst>
          </p:cNvPr>
          <p:cNvCxnSpPr>
            <a:cxnSpLocks/>
          </p:cNvCxnSpPr>
          <p:nvPr/>
        </p:nvCxnSpPr>
        <p:spPr>
          <a:xfrm>
            <a:off x="2634785" y="4542053"/>
            <a:ext cx="336531" cy="2605"/>
          </a:xfrm>
          <a:prstGeom prst="line">
            <a:avLst/>
          </a:prstGeom>
          <a:ln w="12700">
            <a:solidFill>
              <a:schemeClr val="bg1"/>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60" name="Straight Connector 59">
            <a:extLst>
              <a:ext uri="{FF2B5EF4-FFF2-40B4-BE49-F238E27FC236}">
                <a16:creationId xmlns:a16="http://schemas.microsoft.com/office/drawing/2014/main" id="{A67BEABD-3B45-4F0A-BCAA-2543E9FCA6A8}"/>
              </a:ext>
            </a:extLst>
          </p:cNvPr>
          <p:cNvCxnSpPr>
            <a:cxnSpLocks/>
          </p:cNvCxnSpPr>
          <p:nvPr/>
        </p:nvCxnSpPr>
        <p:spPr>
          <a:xfrm>
            <a:off x="7728794" y="1385888"/>
            <a:ext cx="0" cy="3557097"/>
          </a:xfrm>
          <a:prstGeom prst="line">
            <a:avLst/>
          </a:prstGeom>
          <a:ln w="12700">
            <a:solidFill>
              <a:schemeClr val="bg1"/>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67" name="TextBox 66">
            <a:extLst>
              <a:ext uri="{FF2B5EF4-FFF2-40B4-BE49-F238E27FC236}">
                <a16:creationId xmlns:a16="http://schemas.microsoft.com/office/drawing/2014/main" id="{3FD636D1-D8D3-4511-86A3-8062DED4307B}"/>
              </a:ext>
            </a:extLst>
          </p:cNvPr>
          <p:cNvSpPr txBox="1"/>
          <p:nvPr/>
        </p:nvSpPr>
        <p:spPr>
          <a:xfrm>
            <a:off x="7481152" y="2994764"/>
            <a:ext cx="258459" cy="227680"/>
          </a:xfrm>
          <a:prstGeom prst="rect">
            <a:avLst/>
          </a:prstGeom>
        </p:spPr>
        <p:txBody>
          <a:bodyPr vert="horz" wrap="none" lIns="91440" tIns="45720" rIns="91440" bIns="45720" rtlCol="0" anchor="t">
            <a:noAutofit/>
          </a:bodyPr>
          <a:lstStyle/>
          <a:p>
            <a:pPr algn="l"/>
            <a:r>
              <a:rPr lang="en-US" sz="1200" dirty="0">
                <a:solidFill>
                  <a:schemeClr val="bg1"/>
                </a:solidFill>
                <a:latin typeface="Times New Roman" panose="02020603050405020304" pitchFamily="18" charset="0"/>
                <a:cs typeface="Times New Roman" panose="02020603050405020304" pitchFamily="18" charset="0"/>
              </a:rPr>
              <a:t>A</a:t>
            </a:r>
            <a:endParaRPr lang="en-NL" sz="12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104149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l"/>
            <a:r>
              <a:rPr lang="en-GB" dirty="0"/>
              <a:t>Further sources</a:t>
            </a:r>
          </a:p>
        </p:txBody>
      </p:sp>
      <p:sp>
        <p:nvSpPr>
          <p:cNvPr id="3" name="Tijdelijke aanduiding voor inhoud 2"/>
          <p:cNvSpPr>
            <a:spLocks noGrp="1"/>
          </p:cNvSpPr>
          <p:nvPr>
            <p:ph idx="1"/>
          </p:nvPr>
        </p:nvSpPr>
        <p:spPr/>
        <p:txBody>
          <a:bodyPr>
            <a:normAutofit/>
          </a:bodyPr>
          <a:lstStyle/>
          <a:p>
            <a:r>
              <a:rPr lang="en-US" sz="1200" dirty="0">
                <a:hlinkClick r:id="rId3"/>
              </a:rPr>
              <a:t>https://www.youtube.com/watch?v=n829SwSUZ_c</a:t>
            </a:r>
            <a:endParaRPr lang="en-US" sz="1200" dirty="0"/>
          </a:p>
          <a:p>
            <a:r>
              <a:rPr lang="en-US" sz="1200" dirty="0">
                <a:hlinkClick r:id="rId4"/>
              </a:rPr>
              <a:t>https://smithcsrobot.weebly.com/uploads/6/0/9/5/60954939/pid_control_document.pdf</a:t>
            </a:r>
            <a:endParaRPr lang="en-US" sz="1200" dirty="0"/>
          </a:p>
          <a:p>
            <a:r>
              <a:rPr lang="en-US" sz="1200" dirty="0">
                <a:hlinkClick r:id="rId5"/>
              </a:rPr>
              <a:t>http://educypedia.karadimov.info/library/pidtune2.pdf</a:t>
            </a:r>
            <a:endParaRPr lang="en-US" sz="1200" dirty="0"/>
          </a:p>
          <a:p>
            <a:r>
              <a:rPr lang="en-US" sz="1200" dirty="0">
                <a:hlinkClick r:id="rId6"/>
              </a:rPr>
              <a:t>http://georgegillard.com/programming-guides/introduction_to_pid_controllers_ed2-pdf?format=raw</a:t>
            </a:r>
            <a:endParaRPr lang="en-US" sz="1200" dirty="0"/>
          </a:p>
          <a:p>
            <a:r>
              <a:rPr lang="nl-NL" sz="1200" dirty="0">
                <a:hlinkClick r:id="rId7"/>
              </a:rPr>
              <a:t>http://brettbeauregard.com/blog/2011/04/improving-the-beginners-pid-introduction/</a:t>
            </a:r>
            <a:endParaRPr lang="nl-NL" sz="1200" dirty="0"/>
          </a:p>
        </p:txBody>
      </p:sp>
    </p:spTree>
    <p:extLst>
      <p:ext uri="{BB962C8B-B14F-4D97-AF65-F5344CB8AC3E}">
        <p14:creationId xmlns:p14="http://schemas.microsoft.com/office/powerpoint/2010/main" val="19587553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l"/>
            <a:r>
              <a:rPr lang="en-GB" dirty="0"/>
              <a:t>Today</a:t>
            </a:r>
          </a:p>
        </p:txBody>
      </p:sp>
      <p:sp>
        <p:nvSpPr>
          <p:cNvPr id="3" name="Tijdelijke aanduiding voor inhoud 2"/>
          <p:cNvSpPr>
            <a:spLocks noGrp="1"/>
          </p:cNvSpPr>
          <p:nvPr>
            <p:ph idx="1"/>
          </p:nvPr>
        </p:nvSpPr>
        <p:spPr/>
        <p:txBody>
          <a:bodyPr>
            <a:normAutofit/>
          </a:bodyPr>
          <a:lstStyle/>
          <a:p>
            <a:r>
              <a:rPr lang="en-GB" dirty="0"/>
              <a:t>Introduction into PID control</a:t>
            </a:r>
          </a:p>
          <a:p>
            <a:r>
              <a:rPr lang="en-GB" dirty="0"/>
              <a:t>Practical example</a:t>
            </a:r>
          </a:p>
          <a:p>
            <a:r>
              <a:rPr lang="en-GB" dirty="0"/>
              <a:t>How to tune</a:t>
            </a:r>
          </a:p>
          <a:p>
            <a:r>
              <a:rPr lang="en-GB" dirty="0"/>
              <a:t>Further sources</a:t>
            </a:r>
          </a:p>
        </p:txBody>
      </p:sp>
    </p:spTree>
    <p:extLst>
      <p:ext uri="{BB962C8B-B14F-4D97-AF65-F5344CB8AC3E}">
        <p14:creationId xmlns:p14="http://schemas.microsoft.com/office/powerpoint/2010/main" val="25441204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el 1"/>
          <p:cNvSpPr>
            <a:spLocks noGrp="1"/>
          </p:cNvSpPr>
          <p:nvPr>
            <p:ph type="title"/>
          </p:nvPr>
        </p:nvSpPr>
        <p:spPr>
          <a:xfrm>
            <a:off x="467544" y="195486"/>
            <a:ext cx="4680520" cy="936104"/>
          </a:xfrm>
        </p:spPr>
        <p:txBody>
          <a:bodyPr>
            <a:normAutofit fontScale="90000"/>
          </a:bodyPr>
          <a:lstStyle/>
          <a:p>
            <a:r>
              <a:rPr lang="en-GB" dirty="0"/>
              <a:t>Introduction into PID control</a:t>
            </a:r>
          </a:p>
        </p:txBody>
      </p:sp>
      <p:sp>
        <p:nvSpPr>
          <p:cNvPr id="7" name="TextBox 6">
            <a:extLst>
              <a:ext uri="{FF2B5EF4-FFF2-40B4-BE49-F238E27FC236}">
                <a16:creationId xmlns:a16="http://schemas.microsoft.com/office/drawing/2014/main" id="{F7244610-D20D-3548-9A43-70BDD2CAC71B}"/>
              </a:ext>
            </a:extLst>
          </p:cNvPr>
          <p:cNvSpPr txBox="1"/>
          <p:nvPr/>
        </p:nvSpPr>
        <p:spPr>
          <a:xfrm>
            <a:off x="727992" y="4279838"/>
            <a:ext cx="8388932" cy="461665"/>
          </a:xfrm>
          <a:prstGeom prst="rect">
            <a:avLst/>
          </a:prstGeom>
          <a:noFill/>
        </p:spPr>
        <p:txBody>
          <a:bodyPr wrap="square" rtlCol="0">
            <a:spAutoFit/>
          </a:bodyPr>
          <a:lstStyle/>
          <a:p>
            <a:r>
              <a:rPr lang="en-US" sz="1200" dirty="0"/>
              <a:t>Start at </a:t>
            </a:r>
            <a:r>
              <a:rPr lang="en-US" sz="1200" dirty="0">
                <a:hlinkClick r:id="rId3"/>
              </a:rPr>
              <a:t>https://nl.mathworks.com/videos/understanding-pid-control-part-1-what-is-pid-control--1527089264373.html</a:t>
            </a:r>
            <a:endParaRPr lang="en-US" sz="1200" dirty="0"/>
          </a:p>
          <a:p>
            <a:r>
              <a:rPr lang="en-US" sz="1200" dirty="0"/>
              <a:t>See also </a:t>
            </a:r>
            <a:r>
              <a:rPr lang="en-US" sz="1200" dirty="0">
                <a:hlinkClick r:id="rId4"/>
              </a:rPr>
              <a:t>https://www.youtube.com/watch?v=4Y7zG48uHRo&amp;ab_channel=AerospaceControlsLab</a:t>
            </a:r>
            <a:r>
              <a:rPr lang="en-US" sz="1200" dirty="0"/>
              <a:t> for a nice self driving car demo!</a:t>
            </a:r>
          </a:p>
        </p:txBody>
      </p:sp>
      <p:pic>
        <p:nvPicPr>
          <p:cNvPr id="3" name="Picture 2">
            <a:hlinkClick r:id="rId3"/>
            <a:extLst>
              <a:ext uri="{FF2B5EF4-FFF2-40B4-BE49-F238E27FC236}">
                <a16:creationId xmlns:a16="http://schemas.microsoft.com/office/drawing/2014/main" id="{22389902-14CC-1546-9E8E-D46600F7A0E9}"/>
              </a:ext>
            </a:extLst>
          </p:cNvPr>
          <p:cNvPicPr>
            <a:picLocks noChangeAspect="1"/>
          </p:cNvPicPr>
          <p:nvPr/>
        </p:nvPicPr>
        <p:blipFill>
          <a:blip r:embed="rId5"/>
          <a:stretch>
            <a:fillRect/>
          </a:stretch>
        </p:blipFill>
        <p:spPr>
          <a:xfrm>
            <a:off x="1189599" y="1115420"/>
            <a:ext cx="2189688" cy="1296000"/>
          </a:xfrm>
          <a:prstGeom prst="rect">
            <a:avLst/>
          </a:prstGeom>
        </p:spPr>
      </p:pic>
      <p:pic>
        <p:nvPicPr>
          <p:cNvPr id="4" name="Picture 3">
            <a:hlinkClick r:id="rId6"/>
            <a:extLst>
              <a:ext uri="{FF2B5EF4-FFF2-40B4-BE49-F238E27FC236}">
                <a16:creationId xmlns:a16="http://schemas.microsoft.com/office/drawing/2014/main" id="{C49C58A7-A6AE-8740-BF13-03DA1448D704}"/>
              </a:ext>
            </a:extLst>
          </p:cNvPr>
          <p:cNvPicPr>
            <a:picLocks noChangeAspect="1"/>
          </p:cNvPicPr>
          <p:nvPr/>
        </p:nvPicPr>
        <p:blipFill>
          <a:blip r:embed="rId7"/>
          <a:stretch>
            <a:fillRect/>
          </a:stretch>
        </p:blipFill>
        <p:spPr>
          <a:xfrm>
            <a:off x="4932040" y="1131590"/>
            <a:ext cx="2235043" cy="1263659"/>
          </a:xfrm>
          <a:prstGeom prst="rect">
            <a:avLst/>
          </a:prstGeom>
        </p:spPr>
      </p:pic>
      <p:pic>
        <p:nvPicPr>
          <p:cNvPr id="6" name="Picture 5">
            <a:hlinkClick r:id="rId8"/>
            <a:extLst>
              <a:ext uri="{FF2B5EF4-FFF2-40B4-BE49-F238E27FC236}">
                <a16:creationId xmlns:a16="http://schemas.microsoft.com/office/drawing/2014/main" id="{358F6EAD-DB46-5446-9D38-027575EAD77E}"/>
              </a:ext>
            </a:extLst>
          </p:cNvPr>
          <p:cNvPicPr>
            <a:picLocks noChangeAspect="1"/>
          </p:cNvPicPr>
          <p:nvPr/>
        </p:nvPicPr>
        <p:blipFill>
          <a:blip r:embed="rId9"/>
          <a:stretch>
            <a:fillRect/>
          </a:stretch>
        </p:blipFill>
        <p:spPr>
          <a:xfrm>
            <a:off x="1163590" y="2804960"/>
            <a:ext cx="2208316" cy="1296000"/>
          </a:xfrm>
          <a:prstGeom prst="rect">
            <a:avLst/>
          </a:prstGeom>
        </p:spPr>
      </p:pic>
      <p:pic>
        <p:nvPicPr>
          <p:cNvPr id="8" name="Picture 7">
            <a:hlinkClick r:id="rId10"/>
            <a:extLst>
              <a:ext uri="{FF2B5EF4-FFF2-40B4-BE49-F238E27FC236}">
                <a16:creationId xmlns:a16="http://schemas.microsoft.com/office/drawing/2014/main" id="{26565131-C7E7-E043-AD33-8FEFDB1DE235}"/>
              </a:ext>
            </a:extLst>
          </p:cNvPr>
          <p:cNvPicPr>
            <a:picLocks noChangeAspect="1"/>
          </p:cNvPicPr>
          <p:nvPr/>
        </p:nvPicPr>
        <p:blipFill>
          <a:blip r:embed="rId11"/>
          <a:stretch>
            <a:fillRect/>
          </a:stretch>
        </p:blipFill>
        <p:spPr>
          <a:xfrm>
            <a:off x="4925124" y="2804960"/>
            <a:ext cx="2189688" cy="1301977"/>
          </a:xfrm>
          <a:prstGeom prst="rect">
            <a:avLst/>
          </a:prstGeom>
        </p:spPr>
      </p:pic>
    </p:spTree>
    <p:extLst>
      <p:ext uri="{BB962C8B-B14F-4D97-AF65-F5344CB8AC3E}">
        <p14:creationId xmlns:p14="http://schemas.microsoft.com/office/powerpoint/2010/main" val="17801577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el 1"/>
          <p:cNvSpPr>
            <a:spLocks noGrp="1"/>
          </p:cNvSpPr>
          <p:nvPr>
            <p:ph type="title"/>
          </p:nvPr>
        </p:nvSpPr>
        <p:spPr>
          <a:xfrm>
            <a:off x="467544" y="195486"/>
            <a:ext cx="8676456" cy="936104"/>
          </a:xfrm>
        </p:spPr>
        <p:txBody>
          <a:bodyPr>
            <a:normAutofit fontScale="90000"/>
          </a:bodyPr>
          <a:lstStyle/>
          <a:p>
            <a:r>
              <a:rPr lang="en-GB" sz="3100" dirty="0"/>
              <a:t>Practical example</a:t>
            </a:r>
            <a:br>
              <a:rPr lang="en-GB" dirty="0"/>
            </a:br>
            <a:r>
              <a:rPr lang="en-GB" sz="2000" dirty="0"/>
              <a:t>Position </a:t>
            </a:r>
            <a:r>
              <a:rPr lang="en-GB" sz="2000" dirty="0">
                <a:solidFill>
                  <a:srgbClr val="0070C0"/>
                </a:solidFill>
              </a:rPr>
              <a:t>or speed </a:t>
            </a:r>
            <a:r>
              <a:rPr lang="en-GB" sz="2000" dirty="0"/>
              <a:t>control of the </a:t>
            </a:r>
            <a:r>
              <a:rPr lang="en-US" sz="2000" dirty="0"/>
              <a:t>Parallax Feedback 360° High Speed Servo</a:t>
            </a:r>
            <a:endParaRPr lang="en-GB" sz="2000" dirty="0"/>
          </a:p>
        </p:txBody>
      </p:sp>
      <p:sp>
        <p:nvSpPr>
          <p:cNvPr id="5" name="Oval 4">
            <a:extLst>
              <a:ext uri="{FF2B5EF4-FFF2-40B4-BE49-F238E27FC236}">
                <a16:creationId xmlns:a16="http://schemas.microsoft.com/office/drawing/2014/main" id="{E801CFD9-CB1C-5947-8AE5-33E467D4ABD9}"/>
              </a:ext>
            </a:extLst>
          </p:cNvPr>
          <p:cNvSpPr/>
          <p:nvPr/>
        </p:nvSpPr>
        <p:spPr>
          <a:xfrm>
            <a:off x="2257581" y="1635646"/>
            <a:ext cx="432048" cy="432048"/>
          </a:xfrm>
          <a:prstGeom prst="ellipse">
            <a:avLst/>
          </a:prstGeom>
          <a:solidFill>
            <a:schemeClr val="accent1">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a:t>
            </a:r>
          </a:p>
        </p:txBody>
      </p:sp>
      <p:sp>
        <p:nvSpPr>
          <p:cNvPr id="9" name="Rectangle 8">
            <a:extLst>
              <a:ext uri="{FF2B5EF4-FFF2-40B4-BE49-F238E27FC236}">
                <a16:creationId xmlns:a16="http://schemas.microsoft.com/office/drawing/2014/main" id="{FDCF7226-1373-C64F-93BA-FC1A50430DFD}"/>
              </a:ext>
            </a:extLst>
          </p:cNvPr>
          <p:cNvSpPr/>
          <p:nvPr/>
        </p:nvSpPr>
        <p:spPr>
          <a:xfrm>
            <a:off x="3035627" y="1560930"/>
            <a:ext cx="1060134" cy="576064"/>
          </a:xfrm>
          <a:prstGeom prst="rect">
            <a:avLst/>
          </a:prstGeom>
          <a:solidFill>
            <a:schemeClr val="accent1">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tx1"/>
                </a:solidFill>
              </a:rPr>
              <a:t>PID controller</a:t>
            </a:r>
          </a:p>
        </p:txBody>
      </p:sp>
      <p:pic>
        <p:nvPicPr>
          <p:cNvPr id="11" name="Picture 10">
            <a:extLst>
              <a:ext uri="{FF2B5EF4-FFF2-40B4-BE49-F238E27FC236}">
                <a16:creationId xmlns:a16="http://schemas.microsoft.com/office/drawing/2014/main" id="{4E5F63C7-38C1-8F4D-BEEB-3C344433838B}"/>
              </a:ext>
            </a:extLst>
          </p:cNvPr>
          <p:cNvPicPr>
            <a:picLocks noChangeAspect="1"/>
          </p:cNvPicPr>
          <p:nvPr/>
        </p:nvPicPr>
        <p:blipFill>
          <a:blip r:embed="rId3"/>
          <a:stretch>
            <a:fillRect/>
          </a:stretch>
        </p:blipFill>
        <p:spPr>
          <a:xfrm>
            <a:off x="7701416" y="1167311"/>
            <a:ext cx="1171141" cy="1347614"/>
          </a:xfrm>
          <a:prstGeom prst="rect">
            <a:avLst/>
          </a:prstGeom>
        </p:spPr>
      </p:pic>
      <p:cxnSp>
        <p:nvCxnSpPr>
          <p:cNvPr id="13" name="Straight Connector 12">
            <a:extLst>
              <a:ext uri="{FF2B5EF4-FFF2-40B4-BE49-F238E27FC236}">
                <a16:creationId xmlns:a16="http://schemas.microsoft.com/office/drawing/2014/main" id="{40E8BCCE-7D83-BC4D-BE48-D8946129BB4D}"/>
              </a:ext>
            </a:extLst>
          </p:cNvPr>
          <p:cNvCxnSpPr>
            <a:cxnSpLocks/>
          </p:cNvCxnSpPr>
          <p:nvPr/>
        </p:nvCxnSpPr>
        <p:spPr>
          <a:xfrm flipH="1">
            <a:off x="8286986" y="2506529"/>
            <a:ext cx="1" cy="1102412"/>
          </a:xfrm>
          <a:prstGeom prst="line">
            <a:avLst/>
          </a:prstGeom>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DED0F616-20C0-0744-8B6D-23B5E0F10E5D}"/>
              </a:ext>
            </a:extLst>
          </p:cNvPr>
          <p:cNvCxnSpPr>
            <a:cxnSpLocks/>
            <a:endCxn id="95" idx="3"/>
          </p:cNvCxnSpPr>
          <p:nvPr/>
        </p:nvCxnSpPr>
        <p:spPr>
          <a:xfrm flipH="1">
            <a:off x="5358180" y="3617337"/>
            <a:ext cx="2928806" cy="3665"/>
          </a:xfrm>
          <a:prstGeom prst="line">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E0784064-8C23-8B47-AB3B-C9002ED83C97}"/>
              </a:ext>
            </a:extLst>
          </p:cNvPr>
          <p:cNvCxnSpPr>
            <a:cxnSpLocks/>
            <a:endCxn id="5" idx="4"/>
          </p:cNvCxnSpPr>
          <p:nvPr/>
        </p:nvCxnSpPr>
        <p:spPr>
          <a:xfrm flipV="1">
            <a:off x="2473605" y="2067694"/>
            <a:ext cx="0" cy="155268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D87ED939-4BAC-6E45-8A2E-DFC9ADB93747}"/>
              </a:ext>
            </a:extLst>
          </p:cNvPr>
          <p:cNvCxnSpPr>
            <a:cxnSpLocks/>
            <a:stCxn id="5" idx="6"/>
            <a:endCxn id="9" idx="1"/>
          </p:cNvCxnSpPr>
          <p:nvPr/>
        </p:nvCxnSpPr>
        <p:spPr>
          <a:xfrm flipV="1">
            <a:off x="2689629" y="1848962"/>
            <a:ext cx="345998" cy="270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7B3DB85C-0316-E243-A75C-F257E43E02F1}"/>
              </a:ext>
            </a:extLst>
          </p:cNvPr>
          <p:cNvCxnSpPr>
            <a:cxnSpLocks/>
            <a:stCxn id="9" idx="3"/>
            <a:endCxn id="11" idx="1"/>
          </p:cNvCxnSpPr>
          <p:nvPr/>
        </p:nvCxnSpPr>
        <p:spPr>
          <a:xfrm flipV="1">
            <a:off x="4095761" y="1841118"/>
            <a:ext cx="3605655" cy="784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2" name="TextBox 21">
            <a:extLst>
              <a:ext uri="{FF2B5EF4-FFF2-40B4-BE49-F238E27FC236}">
                <a16:creationId xmlns:a16="http://schemas.microsoft.com/office/drawing/2014/main" id="{B96602F5-E2D4-2B44-B9E8-FB2A8215A6BF}"/>
              </a:ext>
            </a:extLst>
          </p:cNvPr>
          <p:cNvSpPr txBox="1"/>
          <p:nvPr/>
        </p:nvSpPr>
        <p:spPr>
          <a:xfrm>
            <a:off x="2031402" y="1574671"/>
            <a:ext cx="257102" cy="276999"/>
          </a:xfrm>
          <a:prstGeom prst="rect">
            <a:avLst/>
          </a:prstGeom>
          <a:noFill/>
        </p:spPr>
        <p:txBody>
          <a:bodyPr wrap="square" rtlCol="0">
            <a:spAutoFit/>
          </a:bodyPr>
          <a:lstStyle/>
          <a:p>
            <a:r>
              <a:rPr lang="en-US" sz="1200" dirty="0"/>
              <a:t>+</a:t>
            </a:r>
          </a:p>
        </p:txBody>
      </p:sp>
      <p:sp>
        <p:nvSpPr>
          <p:cNvPr id="23" name="TextBox 22">
            <a:extLst>
              <a:ext uri="{FF2B5EF4-FFF2-40B4-BE49-F238E27FC236}">
                <a16:creationId xmlns:a16="http://schemas.microsoft.com/office/drawing/2014/main" id="{0EBE4D20-BA04-3444-ADEC-017EC931A16A}"/>
              </a:ext>
            </a:extLst>
          </p:cNvPr>
          <p:cNvSpPr txBox="1"/>
          <p:nvPr/>
        </p:nvSpPr>
        <p:spPr>
          <a:xfrm>
            <a:off x="2242131" y="1999513"/>
            <a:ext cx="257102" cy="276999"/>
          </a:xfrm>
          <a:prstGeom prst="rect">
            <a:avLst/>
          </a:prstGeom>
          <a:noFill/>
        </p:spPr>
        <p:txBody>
          <a:bodyPr wrap="square" rtlCol="0">
            <a:spAutoFit/>
          </a:bodyPr>
          <a:lstStyle/>
          <a:p>
            <a:r>
              <a:rPr lang="en-US" sz="1200" dirty="0"/>
              <a:t>-</a:t>
            </a:r>
          </a:p>
        </p:txBody>
      </p:sp>
      <p:cxnSp>
        <p:nvCxnSpPr>
          <p:cNvPr id="25" name="Straight Arrow Connector 24">
            <a:extLst>
              <a:ext uri="{FF2B5EF4-FFF2-40B4-BE49-F238E27FC236}">
                <a16:creationId xmlns:a16="http://schemas.microsoft.com/office/drawing/2014/main" id="{1506657F-5FFA-444F-8D81-ED233174F127}"/>
              </a:ext>
            </a:extLst>
          </p:cNvPr>
          <p:cNvCxnSpPr>
            <a:endCxn id="5" idx="2"/>
          </p:cNvCxnSpPr>
          <p:nvPr/>
        </p:nvCxnSpPr>
        <p:spPr>
          <a:xfrm>
            <a:off x="1518488" y="1851670"/>
            <a:ext cx="739093"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6" name="TextBox 25">
            <a:extLst>
              <a:ext uri="{FF2B5EF4-FFF2-40B4-BE49-F238E27FC236}">
                <a16:creationId xmlns:a16="http://schemas.microsoft.com/office/drawing/2014/main" id="{08034C20-471B-944A-A192-C97BF8137E89}"/>
              </a:ext>
            </a:extLst>
          </p:cNvPr>
          <p:cNvSpPr txBox="1"/>
          <p:nvPr/>
        </p:nvSpPr>
        <p:spPr>
          <a:xfrm>
            <a:off x="662231" y="1167311"/>
            <a:ext cx="1696364" cy="646331"/>
          </a:xfrm>
          <a:prstGeom prst="rect">
            <a:avLst/>
          </a:prstGeom>
          <a:noFill/>
        </p:spPr>
        <p:txBody>
          <a:bodyPr wrap="square" rtlCol="0">
            <a:spAutoFit/>
          </a:bodyPr>
          <a:lstStyle/>
          <a:p>
            <a:r>
              <a:rPr lang="en-US" sz="1200" dirty="0"/>
              <a:t>desired position (angle or traveled distance)</a:t>
            </a:r>
            <a:br>
              <a:rPr lang="en-US" sz="1200" dirty="0"/>
            </a:br>
            <a:r>
              <a:rPr lang="en-US" sz="1200" dirty="0">
                <a:solidFill>
                  <a:srgbClr val="0070C0"/>
                </a:solidFill>
              </a:rPr>
              <a:t>or desired speed</a:t>
            </a:r>
          </a:p>
        </p:txBody>
      </p:sp>
      <p:sp>
        <p:nvSpPr>
          <p:cNvPr id="27" name="TextBox 26">
            <a:extLst>
              <a:ext uri="{FF2B5EF4-FFF2-40B4-BE49-F238E27FC236}">
                <a16:creationId xmlns:a16="http://schemas.microsoft.com/office/drawing/2014/main" id="{CF7728C6-0DBF-D94A-ABDF-BB35C7AF8460}"/>
              </a:ext>
            </a:extLst>
          </p:cNvPr>
          <p:cNvSpPr txBox="1"/>
          <p:nvPr/>
        </p:nvSpPr>
        <p:spPr>
          <a:xfrm>
            <a:off x="6461613" y="2391995"/>
            <a:ext cx="1414818" cy="368902"/>
          </a:xfrm>
          <a:prstGeom prst="rect">
            <a:avLst/>
          </a:prstGeom>
          <a:noFill/>
        </p:spPr>
        <p:txBody>
          <a:bodyPr wrap="square" rtlCol="0">
            <a:spAutoFit/>
          </a:bodyPr>
          <a:lstStyle/>
          <a:p>
            <a:r>
              <a:rPr lang="en-US" sz="900" dirty="0"/>
              <a:t>position feedback signal</a:t>
            </a:r>
            <a:br>
              <a:rPr lang="en-US" sz="900" dirty="0"/>
            </a:br>
            <a:r>
              <a:rPr lang="en-US" sz="900" dirty="0"/>
              <a:t>(yellow wire)</a:t>
            </a:r>
          </a:p>
        </p:txBody>
      </p:sp>
      <p:cxnSp>
        <p:nvCxnSpPr>
          <p:cNvPr id="31" name="Straight Connector 30">
            <a:extLst>
              <a:ext uri="{FF2B5EF4-FFF2-40B4-BE49-F238E27FC236}">
                <a16:creationId xmlns:a16="http://schemas.microsoft.com/office/drawing/2014/main" id="{3CADDF34-B94B-FB44-8431-C8B553FD55B5}"/>
              </a:ext>
            </a:extLst>
          </p:cNvPr>
          <p:cNvCxnSpPr>
            <a:cxnSpLocks/>
          </p:cNvCxnSpPr>
          <p:nvPr/>
        </p:nvCxnSpPr>
        <p:spPr>
          <a:xfrm flipV="1">
            <a:off x="6543751" y="1319990"/>
            <a:ext cx="0" cy="276042"/>
          </a:xfrm>
          <a:prstGeom prst="line">
            <a:avLst/>
          </a:prstGeom>
        </p:spPr>
        <p:style>
          <a:lnRef idx="2">
            <a:schemeClr val="accent1"/>
          </a:lnRef>
          <a:fillRef idx="0">
            <a:schemeClr val="accent1"/>
          </a:fillRef>
          <a:effectRef idx="1">
            <a:schemeClr val="accent1"/>
          </a:effectRef>
          <a:fontRef idx="minor">
            <a:schemeClr val="tx1"/>
          </a:fontRef>
        </p:style>
      </p:cxnSp>
      <p:cxnSp>
        <p:nvCxnSpPr>
          <p:cNvPr id="33" name="Straight Connector 32">
            <a:extLst>
              <a:ext uri="{FF2B5EF4-FFF2-40B4-BE49-F238E27FC236}">
                <a16:creationId xmlns:a16="http://schemas.microsoft.com/office/drawing/2014/main" id="{C3E42A30-2923-0847-BD1F-3B9DF4D7864D}"/>
              </a:ext>
            </a:extLst>
          </p:cNvPr>
          <p:cNvCxnSpPr>
            <a:cxnSpLocks/>
          </p:cNvCxnSpPr>
          <p:nvPr/>
        </p:nvCxnSpPr>
        <p:spPr>
          <a:xfrm>
            <a:off x="6543751" y="1309172"/>
            <a:ext cx="119699"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455616A-71A6-DC45-B46D-54C40776414D}"/>
              </a:ext>
            </a:extLst>
          </p:cNvPr>
          <p:cNvCxnSpPr>
            <a:cxnSpLocks/>
          </p:cNvCxnSpPr>
          <p:nvPr/>
        </p:nvCxnSpPr>
        <p:spPr>
          <a:xfrm>
            <a:off x="6663450" y="1309172"/>
            <a:ext cx="0" cy="276042"/>
          </a:xfrm>
          <a:prstGeom prst="line">
            <a:avLst/>
          </a:prstGeom>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79D8CD00-5489-0948-AF77-CB87CE28D301}"/>
              </a:ext>
            </a:extLst>
          </p:cNvPr>
          <p:cNvCxnSpPr>
            <a:cxnSpLocks/>
          </p:cNvCxnSpPr>
          <p:nvPr/>
        </p:nvCxnSpPr>
        <p:spPr>
          <a:xfrm>
            <a:off x="6663450" y="1585214"/>
            <a:ext cx="521804"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39" name="Straight Connector 38">
            <a:extLst>
              <a:ext uri="{FF2B5EF4-FFF2-40B4-BE49-F238E27FC236}">
                <a16:creationId xmlns:a16="http://schemas.microsoft.com/office/drawing/2014/main" id="{FD325651-B471-1147-AEAE-E12B193BD1A9}"/>
              </a:ext>
            </a:extLst>
          </p:cNvPr>
          <p:cNvCxnSpPr>
            <a:cxnSpLocks/>
          </p:cNvCxnSpPr>
          <p:nvPr/>
        </p:nvCxnSpPr>
        <p:spPr>
          <a:xfrm flipV="1">
            <a:off x="7191823" y="1319990"/>
            <a:ext cx="0" cy="276042"/>
          </a:xfrm>
          <a:prstGeom prst="line">
            <a:avLst/>
          </a:prstGeom>
        </p:spPr>
        <p:style>
          <a:lnRef idx="2">
            <a:schemeClr val="accent1"/>
          </a:lnRef>
          <a:fillRef idx="0">
            <a:schemeClr val="accent1"/>
          </a:fillRef>
          <a:effectRef idx="1">
            <a:schemeClr val="accent1"/>
          </a:effectRef>
          <a:fontRef idx="minor">
            <a:schemeClr val="tx1"/>
          </a:fontRef>
        </p:style>
      </p:cxnSp>
      <p:cxnSp>
        <p:nvCxnSpPr>
          <p:cNvPr id="40" name="Straight Connector 39">
            <a:extLst>
              <a:ext uri="{FF2B5EF4-FFF2-40B4-BE49-F238E27FC236}">
                <a16:creationId xmlns:a16="http://schemas.microsoft.com/office/drawing/2014/main" id="{77C711CD-F83C-B347-8E6D-0718B9A1BFB4}"/>
              </a:ext>
            </a:extLst>
          </p:cNvPr>
          <p:cNvCxnSpPr>
            <a:cxnSpLocks/>
          </p:cNvCxnSpPr>
          <p:nvPr/>
        </p:nvCxnSpPr>
        <p:spPr>
          <a:xfrm>
            <a:off x="7191823" y="1309172"/>
            <a:ext cx="119699"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41" name="Straight Connector 40">
            <a:extLst>
              <a:ext uri="{FF2B5EF4-FFF2-40B4-BE49-F238E27FC236}">
                <a16:creationId xmlns:a16="http://schemas.microsoft.com/office/drawing/2014/main" id="{B075A3E5-FBD5-3A4D-8DEA-367264CB5A9B}"/>
              </a:ext>
            </a:extLst>
          </p:cNvPr>
          <p:cNvCxnSpPr>
            <a:cxnSpLocks/>
          </p:cNvCxnSpPr>
          <p:nvPr/>
        </p:nvCxnSpPr>
        <p:spPr>
          <a:xfrm>
            <a:off x="7311522" y="1309172"/>
            <a:ext cx="0" cy="276042"/>
          </a:xfrm>
          <a:prstGeom prst="line">
            <a:avLst/>
          </a:prstGeom>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B12DC287-B754-7D47-B469-7C3838ADB5A2}"/>
              </a:ext>
            </a:extLst>
          </p:cNvPr>
          <p:cNvCxnSpPr>
            <a:cxnSpLocks/>
          </p:cNvCxnSpPr>
          <p:nvPr/>
        </p:nvCxnSpPr>
        <p:spPr>
          <a:xfrm flipV="1">
            <a:off x="7311522" y="1581190"/>
            <a:ext cx="288032" cy="4024"/>
          </a:xfrm>
          <a:prstGeom prst="line">
            <a:avLst/>
          </a:prstGeom>
        </p:spPr>
        <p:style>
          <a:lnRef idx="2">
            <a:schemeClr val="accent1"/>
          </a:lnRef>
          <a:fillRef idx="0">
            <a:schemeClr val="accent1"/>
          </a:fillRef>
          <a:effectRef idx="1">
            <a:schemeClr val="accent1"/>
          </a:effectRef>
          <a:fontRef idx="minor">
            <a:schemeClr val="tx1"/>
          </a:fontRef>
        </p:style>
      </p:cxnSp>
      <p:cxnSp>
        <p:nvCxnSpPr>
          <p:cNvPr id="43" name="Straight Connector 42">
            <a:extLst>
              <a:ext uri="{FF2B5EF4-FFF2-40B4-BE49-F238E27FC236}">
                <a16:creationId xmlns:a16="http://schemas.microsoft.com/office/drawing/2014/main" id="{C206FC9F-5EBA-B148-8D69-1389263AAF23}"/>
              </a:ext>
            </a:extLst>
          </p:cNvPr>
          <p:cNvCxnSpPr>
            <a:cxnSpLocks/>
          </p:cNvCxnSpPr>
          <p:nvPr/>
        </p:nvCxnSpPr>
        <p:spPr>
          <a:xfrm>
            <a:off x="6453817" y="1581190"/>
            <a:ext cx="89934" cy="0"/>
          </a:xfrm>
          <a:prstGeom prst="line">
            <a:avLst/>
          </a:prstGeom>
        </p:spPr>
        <p:style>
          <a:lnRef idx="2">
            <a:schemeClr val="accent1"/>
          </a:lnRef>
          <a:fillRef idx="0">
            <a:schemeClr val="accent1"/>
          </a:fillRef>
          <a:effectRef idx="1">
            <a:schemeClr val="accent1"/>
          </a:effectRef>
          <a:fontRef idx="minor">
            <a:schemeClr val="tx1"/>
          </a:fontRef>
        </p:style>
      </p:cxnSp>
      <p:sp>
        <p:nvSpPr>
          <p:cNvPr id="45" name="TextBox 44">
            <a:extLst>
              <a:ext uri="{FF2B5EF4-FFF2-40B4-BE49-F238E27FC236}">
                <a16:creationId xmlns:a16="http://schemas.microsoft.com/office/drawing/2014/main" id="{324B195A-2F9B-3B4C-B701-BE8C9FFE044F}"/>
              </a:ext>
            </a:extLst>
          </p:cNvPr>
          <p:cNvSpPr txBox="1"/>
          <p:nvPr/>
        </p:nvSpPr>
        <p:spPr>
          <a:xfrm>
            <a:off x="6197045" y="1636086"/>
            <a:ext cx="923455" cy="230832"/>
          </a:xfrm>
          <a:prstGeom prst="rect">
            <a:avLst/>
          </a:prstGeom>
          <a:noFill/>
        </p:spPr>
        <p:txBody>
          <a:bodyPr wrap="square" rtlCol="0">
            <a:spAutoFit/>
          </a:bodyPr>
          <a:lstStyle/>
          <a:p>
            <a:r>
              <a:rPr lang="en-US" sz="900" dirty="0"/>
              <a:t>1280 .. 1720 µs</a:t>
            </a:r>
          </a:p>
        </p:txBody>
      </p:sp>
      <p:cxnSp>
        <p:nvCxnSpPr>
          <p:cNvPr id="47" name="Straight Arrow Connector 46">
            <a:extLst>
              <a:ext uri="{FF2B5EF4-FFF2-40B4-BE49-F238E27FC236}">
                <a16:creationId xmlns:a16="http://schemas.microsoft.com/office/drawing/2014/main" id="{9B0BAC5C-7452-C443-A14D-3460A387CDAF}"/>
              </a:ext>
            </a:extLst>
          </p:cNvPr>
          <p:cNvCxnSpPr>
            <a:cxnSpLocks/>
          </p:cNvCxnSpPr>
          <p:nvPr/>
        </p:nvCxnSpPr>
        <p:spPr>
          <a:xfrm>
            <a:off x="6663450" y="1227178"/>
            <a:ext cx="648072" cy="0"/>
          </a:xfrm>
          <a:prstGeom prst="straightConnector1">
            <a:avLst/>
          </a:prstGeom>
          <a:ln w="9525">
            <a:prstDash val="sysDash"/>
            <a:headEnd type="triangle" w="sm" len="sm"/>
            <a:tailEnd type="triangle" w="sm" len="sm"/>
          </a:ln>
        </p:spPr>
        <p:style>
          <a:lnRef idx="2">
            <a:schemeClr val="accent1"/>
          </a:lnRef>
          <a:fillRef idx="0">
            <a:schemeClr val="accent1"/>
          </a:fillRef>
          <a:effectRef idx="1">
            <a:schemeClr val="accent1"/>
          </a:effectRef>
          <a:fontRef idx="minor">
            <a:schemeClr val="tx1"/>
          </a:fontRef>
        </p:style>
      </p:cxnSp>
      <p:sp>
        <p:nvSpPr>
          <p:cNvPr id="49" name="TextBox 48">
            <a:extLst>
              <a:ext uri="{FF2B5EF4-FFF2-40B4-BE49-F238E27FC236}">
                <a16:creationId xmlns:a16="http://schemas.microsoft.com/office/drawing/2014/main" id="{D4D1DF77-991F-964A-8E81-D89BC169DF93}"/>
              </a:ext>
            </a:extLst>
          </p:cNvPr>
          <p:cNvSpPr txBox="1"/>
          <p:nvPr/>
        </p:nvSpPr>
        <p:spPr>
          <a:xfrm>
            <a:off x="6748115" y="1029146"/>
            <a:ext cx="478742" cy="230832"/>
          </a:xfrm>
          <a:prstGeom prst="rect">
            <a:avLst/>
          </a:prstGeom>
          <a:noFill/>
        </p:spPr>
        <p:txBody>
          <a:bodyPr wrap="square" rtlCol="0">
            <a:spAutoFit/>
          </a:bodyPr>
          <a:lstStyle/>
          <a:p>
            <a:r>
              <a:rPr lang="en-US" sz="900" dirty="0"/>
              <a:t>20 </a:t>
            </a:r>
            <a:r>
              <a:rPr lang="en-US" sz="900" dirty="0" err="1"/>
              <a:t>ms</a:t>
            </a:r>
            <a:endParaRPr lang="en-US" sz="900" dirty="0"/>
          </a:p>
        </p:txBody>
      </p:sp>
      <p:cxnSp>
        <p:nvCxnSpPr>
          <p:cNvPr id="50" name="Straight Arrow Connector 49">
            <a:extLst>
              <a:ext uri="{FF2B5EF4-FFF2-40B4-BE49-F238E27FC236}">
                <a16:creationId xmlns:a16="http://schemas.microsoft.com/office/drawing/2014/main" id="{794F1199-CBD9-6A45-B664-6B935D331B43}"/>
              </a:ext>
            </a:extLst>
          </p:cNvPr>
          <p:cNvCxnSpPr>
            <a:cxnSpLocks/>
          </p:cNvCxnSpPr>
          <p:nvPr/>
        </p:nvCxnSpPr>
        <p:spPr>
          <a:xfrm>
            <a:off x="6663450" y="1658225"/>
            <a:ext cx="216025" cy="0"/>
          </a:xfrm>
          <a:prstGeom prst="straightConnector1">
            <a:avLst/>
          </a:prstGeom>
          <a:ln w="9525">
            <a:prstDash val="sysDash"/>
            <a:headEnd type="triangle" w="sm" len="sm"/>
            <a:tailEnd type="none" w="sm" len="sm"/>
          </a:ln>
        </p:spPr>
        <p:style>
          <a:lnRef idx="2">
            <a:schemeClr val="accent1"/>
          </a:lnRef>
          <a:fillRef idx="0">
            <a:schemeClr val="accent1"/>
          </a:fillRef>
          <a:effectRef idx="1">
            <a:schemeClr val="accent1"/>
          </a:effectRef>
          <a:fontRef idx="minor">
            <a:schemeClr val="tx1"/>
          </a:fontRef>
        </p:style>
      </p:cxnSp>
      <p:cxnSp>
        <p:nvCxnSpPr>
          <p:cNvPr id="57" name="Straight Arrow Connector 56">
            <a:extLst>
              <a:ext uri="{FF2B5EF4-FFF2-40B4-BE49-F238E27FC236}">
                <a16:creationId xmlns:a16="http://schemas.microsoft.com/office/drawing/2014/main" id="{D0DE31A2-FA89-D547-BAF9-37CC8C7E1AFF}"/>
              </a:ext>
            </a:extLst>
          </p:cNvPr>
          <p:cNvCxnSpPr>
            <a:cxnSpLocks/>
          </p:cNvCxnSpPr>
          <p:nvPr/>
        </p:nvCxnSpPr>
        <p:spPr>
          <a:xfrm flipH="1">
            <a:off x="6339413" y="1658225"/>
            <a:ext cx="216025" cy="0"/>
          </a:xfrm>
          <a:prstGeom prst="straightConnector1">
            <a:avLst/>
          </a:prstGeom>
          <a:ln w="9525">
            <a:prstDash val="sysDash"/>
            <a:headEnd type="triangle" w="sm" len="sm"/>
            <a:tailEnd type="none" w="sm" len="sm"/>
          </a:ln>
        </p:spPr>
        <p:style>
          <a:lnRef idx="2">
            <a:schemeClr val="accent1"/>
          </a:lnRef>
          <a:fillRef idx="0">
            <a:schemeClr val="accent1"/>
          </a:fillRef>
          <a:effectRef idx="1">
            <a:schemeClr val="accent1"/>
          </a:effectRef>
          <a:fontRef idx="minor">
            <a:schemeClr val="tx1"/>
          </a:fontRef>
        </p:style>
      </p:cxnSp>
      <p:cxnSp>
        <p:nvCxnSpPr>
          <p:cNvPr id="61" name="Straight Connector 60">
            <a:extLst>
              <a:ext uri="{FF2B5EF4-FFF2-40B4-BE49-F238E27FC236}">
                <a16:creationId xmlns:a16="http://schemas.microsoft.com/office/drawing/2014/main" id="{94A3B0D5-8CE9-0F4B-A79F-3142CB90180A}"/>
              </a:ext>
            </a:extLst>
          </p:cNvPr>
          <p:cNvCxnSpPr>
            <a:cxnSpLocks/>
          </p:cNvCxnSpPr>
          <p:nvPr/>
        </p:nvCxnSpPr>
        <p:spPr>
          <a:xfrm>
            <a:off x="6519434" y="1658225"/>
            <a:ext cx="144016" cy="0"/>
          </a:xfrm>
          <a:prstGeom prst="line">
            <a:avLst/>
          </a:prstGeom>
          <a:ln w="9525">
            <a:prstDash val="sysDash"/>
          </a:ln>
        </p:spPr>
        <p:style>
          <a:lnRef idx="2">
            <a:schemeClr val="accent1"/>
          </a:lnRef>
          <a:fillRef idx="0">
            <a:schemeClr val="accent1"/>
          </a:fillRef>
          <a:effectRef idx="1">
            <a:schemeClr val="accent1"/>
          </a:effectRef>
          <a:fontRef idx="minor">
            <a:schemeClr val="tx1"/>
          </a:fontRef>
        </p:style>
      </p:cxnSp>
      <p:sp>
        <p:nvSpPr>
          <p:cNvPr id="64" name="TextBox 63">
            <a:extLst>
              <a:ext uri="{FF2B5EF4-FFF2-40B4-BE49-F238E27FC236}">
                <a16:creationId xmlns:a16="http://schemas.microsoft.com/office/drawing/2014/main" id="{20413AEB-B364-ED4A-9FD2-55C3AFADBECE}"/>
              </a:ext>
            </a:extLst>
          </p:cNvPr>
          <p:cNvSpPr txBox="1"/>
          <p:nvPr/>
        </p:nvSpPr>
        <p:spPr>
          <a:xfrm>
            <a:off x="5774934" y="1173605"/>
            <a:ext cx="781114" cy="369332"/>
          </a:xfrm>
          <a:prstGeom prst="rect">
            <a:avLst/>
          </a:prstGeom>
          <a:noFill/>
        </p:spPr>
        <p:txBody>
          <a:bodyPr wrap="square" rtlCol="0">
            <a:spAutoFit/>
          </a:bodyPr>
          <a:lstStyle/>
          <a:p>
            <a:r>
              <a:rPr lang="en-US" sz="900" dirty="0"/>
              <a:t>PWM signal</a:t>
            </a:r>
            <a:br>
              <a:rPr lang="en-US" sz="900" dirty="0"/>
            </a:br>
            <a:r>
              <a:rPr lang="en-US" sz="900" dirty="0"/>
              <a:t>(white wire)</a:t>
            </a:r>
          </a:p>
        </p:txBody>
      </p:sp>
      <p:cxnSp>
        <p:nvCxnSpPr>
          <p:cNvPr id="65" name="Straight Connector 64">
            <a:extLst>
              <a:ext uri="{FF2B5EF4-FFF2-40B4-BE49-F238E27FC236}">
                <a16:creationId xmlns:a16="http://schemas.microsoft.com/office/drawing/2014/main" id="{45CBA0A0-C322-244C-B7D2-A65DB200A836}"/>
              </a:ext>
            </a:extLst>
          </p:cNvPr>
          <p:cNvCxnSpPr>
            <a:cxnSpLocks/>
          </p:cNvCxnSpPr>
          <p:nvPr/>
        </p:nvCxnSpPr>
        <p:spPr>
          <a:xfrm flipV="1">
            <a:off x="6767818" y="3042652"/>
            <a:ext cx="0" cy="276042"/>
          </a:xfrm>
          <a:prstGeom prst="line">
            <a:avLst/>
          </a:prstGeom>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A11BDFF5-3820-1944-BD73-713B5586B575}"/>
              </a:ext>
            </a:extLst>
          </p:cNvPr>
          <p:cNvCxnSpPr>
            <a:cxnSpLocks/>
          </p:cNvCxnSpPr>
          <p:nvPr/>
        </p:nvCxnSpPr>
        <p:spPr>
          <a:xfrm>
            <a:off x="6767818" y="3031834"/>
            <a:ext cx="89768"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E75C2BF9-A4A2-D544-A573-F279882765B3}"/>
              </a:ext>
            </a:extLst>
          </p:cNvPr>
          <p:cNvCxnSpPr>
            <a:cxnSpLocks/>
          </p:cNvCxnSpPr>
          <p:nvPr/>
        </p:nvCxnSpPr>
        <p:spPr>
          <a:xfrm>
            <a:off x="6854490" y="3031834"/>
            <a:ext cx="0" cy="276042"/>
          </a:xfrm>
          <a:prstGeom prst="line">
            <a:avLst/>
          </a:prstGeom>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3AD0A801-234B-8E42-B53A-51B2AF371D83}"/>
              </a:ext>
            </a:extLst>
          </p:cNvPr>
          <p:cNvCxnSpPr>
            <a:cxnSpLocks/>
          </p:cNvCxnSpPr>
          <p:nvPr/>
        </p:nvCxnSpPr>
        <p:spPr>
          <a:xfrm>
            <a:off x="6854490" y="3302772"/>
            <a:ext cx="257947"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73" name="Straight Connector 72">
            <a:extLst>
              <a:ext uri="{FF2B5EF4-FFF2-40B4-BE49-F238E27FC236}">
                <a16:creationId xmlns:a16="http://schemas.microsoft.com/office/drawing/2014/main" id="{81D1E1E7-3485-404B-A46D-406FA68EE46C}"/>
              </a:ext>
            </a:extLst>
          </p:cNvPr>
          <p:cNvCxnSpPr>
            <a:cxnSpLocks/>
          </p:cNvCxnSpPr>
          <p:nvPr/>
        </p:nvCxnSpPr>
        <p:spPr>
          <a:xfrm>
            <a:off x="6638466" y="3302772"/>
            <a:ext cx="133972" cy="2430"/>
          </a:xfrm>
          <a:prstGeom prst="line">
            <a:avLst/>
          </a:prstGeom>
        </p:spPr>
        <p:style>
          <a:lnRef idx="2">
            <a:schemeClr val="accent1"/>
          </a:lnRef>
          <a:fillRef idx="0">
            <a:schemeClr val="accent1"/>
          </a:fillRef>
          <a:effectRef idx="1">
            <a:schemeClr val="accent1"/>
          </a:effectRef>
          <a:fontRef idx="minor">
            <a:schemeClr val="tx1"/>
          </a:fontRef>
        </p:style>
      </p:cxnSp>
      <p:cxnSp>
        <p:nvCxnSpPr>
          <p:cNvPr id="74" name="Straight Arrow Connector 73">
            <a:extLst>
              <a:ext uri="{FF2B5EF4-FFF2-40B4-BE49-F238E27FC236}">
                <a16:creationId xmlns:a16="http://schemas.microsoft.com/office/drawing/2014/main" id="{B15A83AC-AC84-9B45-9FC1-E1E86F556DE2}"/>
              </a:ext>
            </a:extLst>
          </p:cNvPr>
          <p:cNvCxnSpPr>
            <a:cxnSpLocks/>
          </p:cNvCxnSpPr>
          <p:nvPr/>
        </p:nvCxnSpPr>
        <p:spPr>
          <a:xfrm>
            <a:off x="6755091" y="2942146"/>
            <a:ext cx="484770" cy="0"/>
          </a:xfrm>
          <a:prstGeom prst="straightConnector1">
            <a:avLst/>
          </a:prstGeom>
          <a:ln w="9525">
            <a:prstDash val="sysDash"/>
            <a:headEnd type="triangle" w="sm" len="sm"/>
            <a:tailEnd type="triangle" w="sm" len="sm"/>
          </a:ln>
        </p:spPr>
        <p:style>
          <a:lnRef idx="2">
            <a:schemeClr val="accent1"/>
          </a:lnRef>
          <a:fillRef idx="0">
            <a:schemeClr val="accent1"/>
          </a:fillRef>
          <a:effectRef idx="1">
            <a:schemeClr val="accent1"/>
          </a:effectRef>
          <a:fontRef idx="minor">
            <a:schemeClr val="tx1"/>
          </a:fontRef>
        </p:style>
      </p:cxnSp>
      <p:cxnSp>
        <p:nvCxnSpPr>
          <p:cNvPr id="75" name="Straight Arrow Connector 74">
            <a:extLst>
              <a:ext uri="{FF2B5EF4-FFF2-40B4-BE49-F238E27FC236}">
                <a16:creationId xmlns:a16="http://schemas.microsoft.com/office/drawing/2014/main" id="{27954809-6EBB-854F-8175-B928A8AE380F}"/>
              </a:ext>
            </a:extLst>
          </p:cNvPr>
          <p:cNvCxnSpPr>
            <a:cxnSpLocks/>
          </p:cNvCxnSpPr>
          <p:nvPr/>
        </p:nvCxnSpPr>
        <p:spPr>
          <a:xfrm>
            <a:off x="6854490" y="3380887"/>
            <a:ext cx="139436" cy="0"/>
          </a:xfrm>
          <a:prstGeom prst="straightConnector1">
            <a:avLst/>
          </a:prstGeom>
          <a:ln w="9525">
            <a:prstDash val="sysDash"/>
            <a:headEnd type="triangle" w="sm" len="sm"/>
            <a:tailEnd type="none" w="sm" len="sm"/>
          </a:ln>
        </p:spPr>
        <p:style>
          <a:lnRef idx="2">
            <a:schemeClr val="accent1"/>
          </a:lnRef>
          <a:fillRef idx="0">
            <a:schemeClr val="accent1"/>
          </a:fillRef>
          <a:effectRef idx="1">
            <a:schemeClr val="accent1"/>
          </a:effectRef>
          <a:fontRef idx="minor">
            <a:schemeClr val="tx1"/>
          </a:fontRef>
        </p:style>
      </p:cxnSp>
      <p:cxnSp>
        <p:nvCxnSpPr>
          <p:cNvPr id="76" name="Straight Arrow Connector 75">
            <a:extLst>
              <a:ext uri="{FF2B5EF4-FFF2-40B4-BE49-F238E27FC236}">
                <a16:creationId xmlns:a16="http://schemas.microsoft.com/office/drawing/2014/main" id="{87D3AAB1-F4DB-354C-A88D-3F6169A2D6B8}"/>
              </a:ext>
            </a:extLst>
          </p:cNvPr>
          <p:cNvCxnSpPr>
            <a:cxnSpLocks/>
          </p:cNvCxnSpPr>
          <p:nvPr/>
        </p:nvCxnSpPr>
        <p:spPr>
          <a:xfrm>
            <a:off x="6784544" y="3380887"/>
            <a:ext cx="0" cy="0"/>
          </a:xfrm>
          <a:prstGeom prst="straightConnector1">
            <a:avLst/>
          </a:prstGeom>
          <a:ln w="9525">
            <a:prstDash val="sysDash"/>
            <a:headEnd type="triangle" w="sm" len="sm"/>
            <a:tailEnd type="none" w="sm" len="sm"/>
          </a:ln>
        </p:spPr>
        <p:style>
          <a:lnRef idx="2">
            <a:schemeClr val="accent1"/>
          </a:lnRef>
          <a:fillRef idx="0">
            <a:schemeClr val="accent1"/>
          </a:fillRef>
          <a:effectRef idx="1">
            <a:schemeClr val="accent1"/>
          </a:effectRef>
          <a:fontRef idx="minor">
            <a:schemeClr val="tx1"/>
          </a:fontRef>
        </p:style>
      </p:cxnSp>
      <p:cxnSp>
        <p:nvCxnSpPr>
          <p:cNvPr id="77" name="Straight Connector 76">
            <a:extLst>
              <a:ext uri="{FF2B5EF4-FFF2-40B4-BE49-F238E27FC236}">
                <a16:creationId xmlns:a16="http://schemas.microsoft.com/office/drawing/2014/main" id="{A582A7F1-F799-9D43-BC9F-81DF09CBCD5F}"/>
              </a:ext>
            </a:extLst>
          </p:cNvPr>
          <p:cNvCxnSpPr>
            <a:cxnSpLocks/>
          </p:cNvCxnSpPr>
          <p:nvPr/>
        </p:nvCxnSpPr>
        <p:spPr>
          <a:xfrm>
            <a:off x="6743501" y="3380887"/>
            <a:ext cx="114953" cy="0"/>
          </a:xfrm>
          <a:prstGeom prst="line">
            <a:avLst/>
          </a:prstGeom>
          <a:ln w="9525">
            <a:prstDash val="sysDash"/>
          </a:ln>
        </p:spPr>
        <p:style>
          <a:lnRef idx="2">
            <a:schemeClr val="accent1"/>
          </a:lnRef>
          <a:fillRef idx="0">
            <a:schemeClr val="accent1"/>
          </a:fillRef>
          <a:effectRef idx="1">
            <a:schemeClr val="accent1"/>
          </a:effectRef>
          <a:fontRef idx="minor">
            <a:schemeClr val="tx1"/>
          </a:fontRef>
        </p:style>
      </p:cxnSp>
      <p:cxnSp>
        <p:nvCxnSpPr>
          <p:cNvPr id="82" name="Straight Connector 81">
            <a:extLst>
              <a:ext uri="{FF2B5EF4-FFF2-40B4-BE49-F238E27FC236}">
                <a16:creationId xmlns:a16="http://schemas.microsoft.com/office/drawing/2014/main" id="{98639476-5521-7549-9D60-FF62084C51C0}"/>
              </a:ext>
            </a:extLst>
          </p:cNvPr>
          <p:cNvCxnSpPr>
            <a:cxnSpLocks/>
          </p:cNvCxnSpPr>
          <p:nvPr/>
        </p:nvCxnSpPr>
        <p:spPr>
          <a:xfrm flipV="1">
            <a:off x="7103444" y="3042652"/>
            <a:ext cx="0" cy="276042"/>
          </a:xfrm>
          <a:prstGeom prst="line">
            <a:avLst/>
          </a:prstGeom>
        </p:spPr>
        <p:style>
          <a:lnRef idx="2">
            <a:schemeClr val="accent1"/>
          </a:lnRef>
          <a:fillRef idx="0">
            <a:schemeClr val="accent1"/>
          </a:fillRef>
          <a:effectRef idx="1">
            <a:schemeClr val="accent1"/>
          </a:effectRef>
          <a:fontRef idx="minor">
            <a:schemeClr val="tx1"/>
          </a:fontRef>
        </p:style>
      </p:cxnSp>
      <p:cxnSp>
        <p:nvCxnSpPr>
          <p:cNvPr id="83" name="Straight Connector 82">
            <a:extLst>
              <a:ext uri="{FF2B5EF4-FFF2-40B4-BE49-F238E27FC236}">
                <a16:creationId xmlns:a16="http://schemas.microsoft.com/office/drawing/2014/main" id="{1C505790-76B1-5F4C-9C6F-70C40D532F37}"/>
              </a:ext>
            </a:extLst>
          </p:cNvPr>
          <p:cNvCxnSpPr>
            <a:cxnSpLocks/>
          </p:cNvCxnSpPr>
          <p:nvPr/>
        </p:nvCxnSpPr>
        <p:spPr>
          <a:xfrm>
            <a:off x="7103444" y="3031834"/>
            <a:ext cx="89768"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84" name="Straight Connector 83">
            <a:extLst>
              <a:ext uri="{FF2B5EF4-FFF2-40B4-BE49-F238E27FC236}">
                <a16:creationId xmlns:a16="http://schemas.microsoft.com/office/drawing/2014/main" id="{618BB27F-FDB8-6240-AD34-A4D75DE1D21C}"/>
              </a:ext>
            </a:extLst>
          </p:cNvPr>
          <p:cNvCxnSpPr>
            <a:cxnSpLocks/>
          </p:cNvCxnSpPr>
          <p:nvPr/>
        </p:nvCxnSpPr>
        <p:spPr>
          <a:xfrm>
            <a:off x="7190116" y="3031834"/>
            <a:ext cx="0" cy="276042"/>
          </a:xfrm>
          <a:prstGeom prst="line">
            <a:avLst/>
          </a:prstGeom>
        </p:spPr>
        <p:style>
          <a:lnRef idx="2">
            <a:schemeClr val="accent1"/>
          </a:lnRef>
          <a:fillRef idx="0">
            <a:schemeClr val="accent1"/>
          </a:fillRef>
          <a:effectRef idx="1">
            <a:schemeClr val="accent1"/>
          </a:effectRef>
          <a:fontRef idx="minor">
            <a:schemeClr val="tx1"/>
          </a:fontRef>
        </p:style>
      </p:cxnSp>
      <p:cxnSp>
        <p:nvCxnSpPr>
          <p:cNvPr id="85" name="Straight Connector 84">
            <a:extLst>
              <a:ext uri="{FF2B5EF4-FFF2-40B4-BE49-F238E27FC236}">
                <a16:creationId xmlns:a16="http://schemas.microsoft.com/office/drawing/2014/main" id="{45CD47E0-681C-C94C-984D-FDBF17FF6B41}"/>
              </a:ext>
            </a:extLst>
          </p:cNvPr>
          <p:cNvCxnSpPr>
            <a:cxnSpLocks/>
          </p:cNvCxnSpPr>
          <p:nvPr/>
        </p:nvCxnSpPr>
        <p:spPr>
          <a:xfrm>
            <a:off x="7190116" y="3302772"/>
            <a:ext cx="257947" cy="0"/>
          </a:xfrm>
          <a:prstGeom prst="line">
            <a:avLst/>
          </a:prstGeom>
        </p:spPr>
        <p:style>
          <a:lnRef idx="2">
            <a:schemeClr val="accent1"/>
          </a:lnRef>
          <a:fillRef idx="0">
            <a:schemeClr val="accent1"/>
          </a:fillRef>
          <a:effectRef idx="1">
            <a:schemeClr val="accent1"/>
          </a:effectRef>
          <a:fontRef idx="minor">
            <a:schemeClr val="tx1"/>
          </a:fontRef>
        </p:style>
      </p:cxnSp>
      <p:sp>
        <p:nvSpPr>
          <p:cNvPr id="89" name="TextBox 88">
            <a:extLst>
              <a:ext uri="{FF2B5EF4-FFF2-40B4-BE49-F238E27FC236}">
                <a16:creationId xmlns:a16="http://schemas.microsoft.com/office/drawing/2014/main" id="{959D2310-4529-0542-A4CB-AA1133180607}"/>
              </a:ext>
            </a:extLst>
          </p:cNvPr>
          <p:cNvSpPr txBox="1"/>
          <p:nvPr/>
        </p:nvSpPr>
        <p:spPr>
          <a:xfrm>
            <a:off x="6747400" y="2745132"/>
            <a:ext cx="590420" cy="230832"/>
          </a:xfrm>
          <a:prstGeom prst="rect">
            <a:avLst/>
          </a:prstGeom>
          <a:noFill/>
        </p:spPr>
        <p:txBody>
          <a:bodyPr wrap="square" rtlCol="0">
            <a:spAutoFit/>
          </a:bodyPr>
          <a:lstStyle/>
          <a:p>
            <a:r>
              <a:rPr lang="en-US" sz="900" dirty="0"/>
              <a:t>1.1 </a:t>
            </a:r>
            <a:r>
              <a:rPr lang="en-US" sz="900" dirty="0" err="1"/>
              <a:t>ms</a:t>
            </a:r>
            <a:endParaRPr lang="en-US" sz="900" dirty="0"/>
          </a:p>
        </p:txBody>
      </p:sp>
      <p:sp>
        <p:nvSpPr>
          <p:cNvPr id="94" name="TextBox 93">
            <a:extLst>
              <a:ext uri="{FF2B5EF4-FFF2-40B4-BE49-F238E27FC236}">
                <a16:creationId xmlns:a16="http://schemas.microsoft.com/office/drawing/2014/main" id="{92A5F5D8-BD3E-BD41-A6E4-534F719DFB18}"/>
              </a:ext>
            </a:extLst>
          </p:cNvPr>
          <p:cNvSpPr txBox="1"/>
          <p:nvPr/>
        </p:nvSpPr>
        <p:spPr>
          <a:xfrm>
            <a:off x="6498772" y="3375638"/>
            <a:ext cx="876279" cy="230832"/>
          </a:xfrm>
          <a:prstGeom prst="rect">
            <a:avLst/>
          </a:prstGeom>
          <a:noFill/>
        </p:spPr>
        <p:txBody>
          <a:bodyPr wrap="square" rtlCol="0">
            <a:spAutoFit/>
          </a:bodyPr>
          <a:lstStyle/>
          <a:p>
            <a:r>
              <a:rPr lang="en-US" sz="900" dirty="0"/>
              <a:t>32 .. 1010 µs</a:t>
            </a:r>
          </a:p>
        </p:txBody>
      </p:sp>
      <p:sp>
        <p:nvSpPr>
          <p:cNvPr id="95" name="Rectangle 94">
            <a:extLst>
              <a:ext uri="{FF2B5EF4-FFF2-40B4-BE49-F238E27FC236}">
                <a16:creationId xmlns:a16="http://schemas.microsoft.com/office/drawing/2014/main" id="{54FFDFF4-340A-A941-B489-36B92B64BC81}"/>
              </a:ext>
            </a:extLst>
          </p:cNvPr>
          <p:cNvSpPr/>
          <p:nvPr/>
        </p:nvSpPr>
        <p:spPr>
          <a:xfrm>
            <a:off x="3518105" y="3332970"/>
            <a:ext cx="1840075" cy="576064"/>
          </a:xfrm>
          <a:prstGeom prst="rect">
            <a:avLst/>
          </a:prstGeom>
          <a:solidFill>
            <a:schemeClr val="accent1">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tx1"/>
                </a:solidFill>
              </a:rPr>
              <a:t>Convert feedback signal to angle, traveled distance</a:t>
            </a:r>
            <a:br>
              <a:rPr lang="en-US" sz="1200" dirty="0">
                <a:solidFill>
                  <a:schemeClr val="tx1"/>
                </a:solidFill>
              </a:rPr>
            </a:br>
            <a:r>
              <a:rPr lang="en-US" sz="1200" dirty="0">
                <a:solidFill>
                  <a:srgbClr val="0070C0"/>
                </a:solidFill>
              </a:rPr>
              <a:t>or speed</a:t>
            </a:r>
          </a:p>
        </p:txBody>
      </p:sp>
      <p:cxnSp>
        <p:nvCxnSpPr>
          <p:cNvPr id="105" name="Straight Connector 104">
            <a:extLst>
              <a:ext uri="{FF2B5EF4-FFF2-40B4-BE49-F238E27FC236}">
                <a16:creationId xmlns:a16="http://schemas.microsoft.com/office/drawing/2014/main" id="{68E702EB-364F-FF48-88C2-33BEA88C5C77}"/>
              </a:ext>
            </a:extLst>
          </p:cNvPr>
          <p:cNvCxnSpPr>
            <a:cxnSpLocks/>
            <a:stCxn id="95" idx="1"/>
          </p:cNvCxnSpPr>
          <p:nvPr/>
        </p:nvCxnSpPr>
        <p:spPr>
          <a:xfrm flipH="1">
            <a:off x="2468612" y="3621002"/>
            <a:ext cx="1049493" cy="0"/>
          </a:xfrm>
          <a:prstGeom prst="line">
            <a:avLst/>
          </a:prstGeom>
        </p:spPr>
        <p:style>
          <a:lnRef idx="2">
            <a:schemeClr val="accent1"/>
          </a:lnRef>
          <a:fillRef idx="0">
            <a:schemeClr val="accent1"/>
          </a:fillRef>
          <a:effectRef idx="1">
            <a:schemeClr val="accent1"/>
          </a:effectRef>
          <a:fontRef idx="minor">
            <a:schemeClr val="tx1"/>
          </a:fontRef>
        </p:style>
      </p:cxnSp>
      <p:sp>
        <p:nvSpPr>
          <p:cNvPr id="113" name="TextBox 112">
            <a:extLst>
              <a:ext uri="{FF2B5EF4-FFF2-40B4-BE49-F238E27FC236}">
                <a16:creationId xmlns:a16="http://schemas.microsoft.com/office/drawing/2014/main" id="{088A0D94-FC9B-5B4B-A7D1-B6090B499799}"/>
              </a:ext>
            </a:extLst>
          </p:cNvPr>
          <p:cNvSpPr txBox="1"/>
          <p:nvPr/>
        </p:nvSpPr>
        <p:spPr>
          <a:xfrm>
            <a:off x="2819861" y="4086639"/>
            <a:ext cx="4084124" cy="1015663"/>
          </a:xfrm>
          <a:prstGeom prst="rect">
            <a:avLst/>
          </a:prstGeom>
          <a:solidFill>
            <a:srgbClr val="FFFF00">
              <a:alpha val="57000"/>
            </a:srgbClr>
          </a:solidFill>
        </p:spPr>
        <p:txBody>
          <a:bodyPr wrap="square" rtlCol="0">
            <a:spAutoFit/>
          </a:bodyPr>
          <a:lstStyle/>
          <a:p>
            <a:r>
              <a:rPr lang="en-US" sz="1200" b="1" i="1" dirty="0"/>
              <a:t>Notes:</a:t>
            </a:r>
          </a:p>
          <a:p>
            <a:pPr marL="285750" indent="-285750">
              <a:buFont typeface="Arial" panose="020B0604020202020204" pitchFamily="34" charset="0"/>
              <a:buChar char="•"/>
            </a:pPr>
            <a:r>
              <a:rPr lang="en-US" sz="1200" dirty="0"/>
              <a:t>Both position and speed control are possible.</a:t>
            </a:r>
          </a:p>
          <a:p>
            <a:pPr marL="285750" indent="-285750">
              <a:buFont typeface="Arial" panose="020B0604020202020204" pitchFamily="34" charset="0"/>
              <a:buChar char="•"/>
            </a:pPr>
            <a:r>
              <a:rPr lang="en-US" sz="1200" dirty="0"/>
              <a:t>Process to control (here the servo) is often called ‘plant’.</a:t>
            </a:r>
          </a:p>
          <a:p>
            <a:pPr marL="285750" indent="-285750">
              <a:buFont typeface="Arial" panose="020B0604020202020204" pitchFamily="34" charset="0"/>
              <a:buChar char="•"/>
            </a:pPr>
            <a:r>
              <a:rPr lang="en-US" sz="1200" dirty="0"/>
              <a:t>Execute the PID control loop at a fixed rate!</a:t>
            </a:r>
          </a:p>
          <a:p>
            <a:pPr marL="285750" indent="-285750">
              <a:buFont typeface="Arial" panose="020B0604020202020204" pitchFamily="34" charset="0"/>
              <a:buChar char="•"/>
            </a:pPr>
            <a:r>
              <a:rPr lang="en-US" sz="1200" dirty="0"/>
              <a:t>See Speaker Notes for details!</a:t>
            </a:r>
          </a:p>
        </p:txBody>
      </p:sp>
      <p:sp>
        <p:nvSpPr>
          <p:cNvPr id="53" name="TextBox 52">
            <a:extLst>
              <a:ext uri="{FF2B5EF4-FFF2-40B4-BE49-F238E27FC236}">
                <a16:creationId xmlns:a16="http://schemas.microsoft.com/office/drawing/2014/main" id="{35EE7FB3-4647-4105-A1F0-82CA24294829}"/>
              </a:ext>
            </a:extLst>
          </p:cNvPr>
          <p:cNvSpPr txBox="1"/>
          <p:nvPr/>
        </p:nvSpPr>
        <p:spPr>
          <a:xfrm>
            <a:off x="186247" y="2251177"/>
            <a:ext cx="2126474" cy="969496"/>
          </a:xfrm>
          <a:prstGeom prst="rect">
            <a:avLst/>
          </a:prstGeom>
          <a:solidFill>
            <a:srgbClr val="FFFF00">
              <a:alpha val="57000"/>
            </a:srgbClr>
          </a:solidFill>
        </p:spPr>
        <p:txBody>
          <a:bodyPr wrap="square" rtlCol="0">
            <a:spAutoFit/>
          </a:bodyPr>
          <a:lstStyle/>
          <a:p>
            <a:r>
              <a:rPr lang="en-US" sz="1200" b="1" dirty="0"/>
              <a:t>P Control:</a:t>
            </a:r>
          </a:p>
          <a:p>
            <a:r>
              <a:rPr lang="en-US" sz="900" dirty="0"/>
              <a:t>error = desired position – actual position</a:t>
            </a:r>
          </a:p>
          <a:p>
            <a:r>
              <a:rPr lang="en-US" sz="900" dirty="0"/>
              <a:t>PWM = error * </a:t>
            </a:r>
            <a:r>
              <a:rPr lang="en-US" sz="900" dirty="0" err="1"/>
              <a:t>Kp</a:t>
            </a:r>
            <a:br>
              <a:rPr lang="en-US" sz="900" dirty="0"/>
            </a:br>
            <a:r>
              <a:rPr lang="en-US" sz="900" dirty="0"/>
              <a:t>Make sure to use the correct signs:</a:t>
            </a:r>
            <a:br>
              <a:rPr lang="en-US" sz="900" dirty="0"/>
            </a:br>
            <a:r>
              <a:rPr lang="en-US" sz="900" dirty="0"/>
              <a:t>When the error increases the PWM signal should make it smaller again!</a:t>
            </a:r>
          </a:p>
        </p:txBody>
      </p:sp>
      <p:sp>
        <p:nvSpPr>
          <p:cNvPr id="58" name="Rectangle 57">
            <a:extLst>
              <a:ext uri="{FF2B5EF4-FFF2-40B4-BE49-F238E27FC236}">
                <a16:creationId xmlns:a16="http://schemas.microsoft.com/office/drawing/2014/main" id="{666D5D93-581C-2B87-A816-7FE8587AC5D3}"/>
              </a:ext>
            </a:extLst>
          </p:cNvPr>
          <p:cNvSpPr/>
          <p:nvPr/>
        </p:nvSpPr>
        <p:spPr>
          <a:xfrm>
            <a:off x="4354701" y="1398866"/>
            <a:ext cx="1440966" cy="936104"/>
          </a:xfrm>
          <a:prstGeom prst="rect">
            <a:avLst/>
          </a:prstGeom>
          <a:solidFill>
            <a:schemeClr val="accent1">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tx1"/>
                </a:solidFill>
              </a:rPr>
              <a:t>Convert angle, traveled distance </a:t>
            </a:r>
            <a:r>
              <a:rPr lang="en-US" sz="1200" dirty="0">
                <a:solidFill>
                  <a:srgbClr val="0070C0"/>
                </a:solidFill>
              </a:rPr>
              <a:t>or speed </a:t>
            </a:r>
            <a:r>
              <a:rPr lang="en-US" sz="1200" dirty="0">
                <a:solidFill>
                  <a:schemeClr val="tx1"/>
                </a:solidFill>
              </a:rPr>
              <a:t>to servo control value</a:t>
            </a:r>
          </a:p>
        </p:txBody>
      </p:sp>
    </p:spTree>
    <p:extLst>
      <p:ext uri="{BB962C8B-B14F-4D97-AF65-F5344CB8AC3E}">
        <p14:creationId xmlns:p14="http://schemas.microsoft.com/office/powerpoint/2010/main" val="6285768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el 1"/>
          <p:cNvSpPr>
            <a:spLocks noGrp="1"/>
          </p:cNvSpPr>
          <p:nvPr>
            <p:ph type="title"/>
          </p:nvPr>
        </p:nvSpPr>
        <p:spPr>
          <a:xfrm>
            <a:off x="467544" y="195486"/>
            <a:ext cx="8676456" cy="936104"/>
          </a:xfrm>
        </p:spPr>
        <p:txBody>
          <a:bodyPr>
            <a:normAutofit/>
          </a:bodyPr>
          <a:lstStyle/>
          <a:p>
            <a:r>
              <a:rPr lang="en-GB" dirty="0"/>
              <a:t>Example project with PID: Platooning</a:t>
            </a:r>
            <a:br>
              <a:rPr lang="en-GB" dirty="0"/>
            </a:br>
            <a:r>
              <a:rPr lang="en-US" sz="1800" dirty="0"/>
              <a:t>Distance control with servo and ultrasonic sensor</a:t>
            </a:r>
            <a:endParaRPr lang="en-GB" sz="1800" dirty="0"/>
          </a:p>
        </p:txBody>
      </p:sp>
      <p:pic>
        <p:nvPicPr>
          <p:cNvPr id="1026" name="Picture 2" descr="Wat is platooning? - Logistiek">
            <a:extLst>
              <a:ext uri="{FF2B5EF4-FFF2-40B4-BE49-F238E27FC236}">
                <a16:creationId xmlns:a16="http://schemas.microsoft.com/office/drawing/2014/main" id="{476CD22C-EDCD-48F0-A6A5-07304F3CA3D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4322" y="1552388"/>
            <a:ext cx="4622989" cy="2971922"/>
          </a:xfrm>
          <a:prstGeom prst="rect">
            <a:avLst/>
          </a:prstGeom>
          <a:noFill/>
          <a:extLst>
            <a:ext uri="{909E8E84-426E-40DD-AFC4-6F175D3DCCD1}">
              <a14:hiddenFill xmlns:a14="http://schemas.microsoft.com/office/drawing/2010/main">
                <a:solidFill>
                  <a:srgbClr val="FFFFFF"/>
                </a:solidFill>
              </a14:hiddenFill>
            </a:ext>
          </a:extLst>
        </p:spPr>
      </p:pic>
      <p:sp>
        <p:nvSpPr>
          <p:cNvPr id="56" name="TextBox 55">
            <a:extLst>
              <a:ext uri="{FF2B5EF4-FFF2-40B4-BE49-F238E27FC236}">
                <a16:creationId xmlns:a16="http://schemas.microsoft.com/office/drawing/2014/main" id="{5CE2B6E3-EB30-49E9-8DF5-4146510F37A4}"/>
              </a:ext>
            </a:extLst>
          </p:cNvPr>
          <p:cNvSpPr txBox="1"/>
          <p:nvPr/>
        </p:nvSpPr>
        <p:spPr>
          <a:xfrm>
            <a:off x="5796136" y="1552388"/>
            <a:ext cx="2558522" cy="969496"/>
          </a:xfrm>
          <a:prstGeom prst="rect">
            <a:avLst/>
          </a:prstGeom>
          <a:solidFill>
            <a:srgbClr val="FFFF00">
              <a:alpha val="57000"/>
            </a:srgbClr>
          </a:solidFill>
        </p:spPr>
        <p:txBody>
          <a:bodyPr wrap="square" rtlCol="0">
            <a:spAutoFit/>
          </a:bodyPr>
          <a:lstStyle/>
          <a:p>
            <a:r>
              <a:rPr lang="en-US" sz="1200" b="1" dirty="0"/>
              <a:t>Requirements</a:t>
            </a:r>
          </a:p>
          <a:p>
            <a:pPr marL="171450" indent="-171450">
              <a:buFont typeface="Arial" panose="020B0604020202020204" pitchFamily="34" charset="0"/>
              <a:buChar char="•"/>
            </a:pPr>
            <a:r>
              <a:rPr lang="en-US" sz="900" dirty="0"/>
              <a:t>First car will drive at a random speed.</a:t>
            </a:r>
          </a:p>
          <a:p>
            <a:pPr marL="171450" indent="-171450">
              <a:buFont typeface="Arial" panose="020B0604020202020204" pitchFamily="34" charset="0"/>
              <a:buChar char="•"/>
            </a:pPr>
            <a:r>
              <a:rPr lang="en-US" sz="900" dirty="0"/>
              <a:t>Following cars will keep a fixed distance to each other using a PID control.</a:t>
            </a:r>
          </a:p>
          <a:p>
            <a:pPr marL="171450" indent="-171450">
              <a:buFont typeface="Arial" panose="020B0604020202020204" pitchFamily="34" charset="0"/>
              <a:buChar char="•"/>
            </a:pPr>
            <a:r>
              <a:rPr lang="en-US" sz="900" dirty="0"/>
              <a:t>The code for all cars is the same, so each car can take the front position!</a:t>
            </a:r>
          </a:p>
        </p:txBody>
      </p:sp>
      <p:pic>
        <p:nvPicPr>
          <p:cNvPr id="4" name="Picture 3">
            <a:extLst>
              <a:ext uri="{FF2B5EF4-FFF2-40B4-BE49-F238E27FC236}">
                <a16:creationId xmlns:a16="http://schemas.microsoft.com/office/drawing/2014/main" id="{7964FCAD-CB6D-487A-A146-77162C1BFBD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4322" y="1574314"/>
            <a:ext cx="1080120" cy="864096"/>
          </a:xfrm>
          <a:prstGeom prst="rect">
            <a:avLst/>
          </a:prstGeom>
        </p:spPr>
      </p:pic>
      <p:sp>
        <p:nvSpPr>
          <p:cNvPr id="60" name="TextBox 59">
            <a:extLst>
              <a:ext uri="{FF2B5EF4-FFF2-40B4-BE49-F238E27FC236}">
                <a16:creationId xmlns:a16="http://schemas.microsoft.com/office/drawing/2014/main" id="{50B7C078-8603-4D79-8380-3B8258195675}"/>
              </a:ext>
            </a:extLst>
          </p:cNvPr>
          <p:cNvSpPr txBox="1"/>
          <p:nvPr/>
        </p:nvSpPr>
        <p:spPr>
          <a:xfrm>
            <a:off x="5809526" y="2737556"/>
            <a:ext cx="2558522" cy="1107996"/>
          </a:xfrm>
          <a:prstGeom prst="rect">
            <a:avLst/>
          </a:prstGeom>
          <a:solidFill>
            <a:srgbClr val="FFFF00">
              <a:alpha val="57000"/>
            </a:srgbClr>
          </a:solidFill>
        </p:spPr>
        <p:txBody>
          <a:bodyPr wrap="square" rtlCol="0">
            <a:spAutoFit/>
          </a:bodyPr>
          <a:lstStyle/>
          <a:p>
            <a:r>
              <a:rPr lang="en-US" sz="1200" b="1" dirty="0"/>
              <a:t>Note</a:t>
            </a:r>
          </a:p>
          <a:p>
            <a:pPr marL="171450" indent="-171450">
              <a:buFont typeface="Arial" panose="020B0604020202020204" pitchFamily="34" charset="0"/>
              <a:buChar char="•"/>
            </a:pPr>
            <a:r>
              <a:rPr lang="en-US" sz="900" dirty="0"/>
              <a:t>Ultrasonic sensor is used to provide the feedback signal </a:t>
            </a:r>
            <a:r>
              <a:rPr lang="en-US" sz="900" dirty="0" err="1"/>
              <a:t>i.s.o.</a:t>
            </a:r>
            <a:r>
              <a:rPr lang="en-US" sz="900" dirty="0"/>
              <a:t> the servo position feedback signal. </a:t>
            </a:r>
          </a:p>
          <a:p>
            <a:pPr marL="171450" indent="-171450">
              <a:buFont typeface="Arial" panose="020B0604020202020204" pitchFamily="34" charset="0"/>
              <a:buChar char="•"/>
            </a:pPr>
            <a:r>
              <a:rPr lang="en-US" sz="900" b="0" kern="1200" dirty="0">
                <a:solidFill>
                  <a:schemeClr val="tx1"/>
                </a:solidFill>
                <a:effectLst/>
                <a:latin typeface="+mn-lt"/>
                <a:ea typeface="+mn-ea"/>
                <a:cs typeface="+mn-cs"/>
              </a:rPr>
              <a:t>See the Timers presentation on how to connect an ultrasonic sensor to an STM32 NUCLEO board.</a:t>
            </a:r>
          </a:p>
        </p:txBody>
      </p:sp>
      <p:sp>
        <p:nvSpPr>
          <p:cNvPr id="62" name="TextBox 61">
            <a:extLst>
              <a:ext uri="{FF2B5EF4-FFF2-40B4-BE49-F238E27FC236}">
                <a16:creationId xmlns:a16="http://schemas.microsoft.com/office/drawing/2014/main" id="{A96174FD-E4CD-4857-A066-C372977B94BB}"/>
              </a:ext>
            </a:extLst>
          </p:cNvPr>
          <p:cNvSpPr txBox="1"/>
          <p:nvPr/>
        </p:nvSpPr>
        <p:spPr>
          <a:xfrm>
            <a:off x="5809526" y="3970312"/>
            <a:ext cx="2558522" cy="415498"/>
          </a:xfrm>
          <a:prstGeom prst="rect">
            <a:avLst/>
          </a:prstGeom>
          <a:solidFill>
            <a:srgbClr val="FFFF00">
              <a:alpha val="57000"/>
            </a:srgbClr>
          </a:solidFill>
        </p:spPr>
        <p:txBody>
          <a:bodyPr wrap="square" rtlCol="0">
            <a:spAutoFit/>
          </a:bodyPr>
          <a:lstStyle/>
          <a:p>
            <a:r>
              <a:rPr lang="en-US" sz="1200" b="1" dirty="0"/>
              <a:t>Question</a:t>
            </a:r>
          </a:p>
          <a:p>
            <a:pPr marL="171450" indent="-171450">
              <a:buFont typeface="Arial" panose="020B0604020202020204" pitchFamily="34" charset="0"/>
              <a:buChar char="•"/>
            </a:pPr>
            <a:r>
              <a:rPr lang="en-US" sz="900" dirty="0"/>
              <a:t>How to handle curves?</a:t>
            </a:r>
            <a:endParaRPr lang="en-US" sz="900" b="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20698525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el 1"/>
          <p:cNvSpPr>
            <a:spLocks noGrp="1"/>
          </p:cNvSpPr>
          <p:nvPr>
            <p:ph type="title"/>
          </p:nvPr>
        </p:nvSpPr>
        <p:spPr>
          <a:xfrm>
            <a:off x="457200" y="206375"/>
            <a:ext cx="8507288" cy="857250"/>
          </a:xfrm>
        </p:spPr>
        <p:txBody>
          <a:bodyPr>
            <a:normAutofit fontScale="90000"/>
          </a:bodyPr>
          <a:lstStyle/>
          <a:p>
            <a:pPr algn="l"/>
            <a:r>
              <a:rPr lang="en-GB" dirty="0"/>
              <a:t>Tuning the PID parameters</a:t>
            </a:r>
            <a:br>
              <a:rPr lang="en-GB" dirty="0"/>
            </a:br>
            <a:r>
              <a:rPr lang="en-GB" sz="2200" dirty="0"/>
              <a:t>Heuristic approach: closed loop manual tuning using a simple recipe</a:t>
            </a:r>
          </a:p>
        </p:txBody>
      </p:sp>
      <p:pic>
        <p:nvPicPr>
          <p:cNvPr id="5" name="Picture 4">
            <a:extLst>
              <a:ext uri="{FF2B5EF4-FFF2-40B4-BE49-F238E27FC236}">
                <a16:creationId xmlns:a16="http://schemas.microsoft.com/office/drawing/2014/main" id="{F2871C88-0861-AD44-B0E8-A12AE0876B0C}"/>
              </a:ext>
            </a:extLst>
          </p:cNvPr>
          <p:cNvPicPr>
            <a:picLocks noChangeAspect="1"/>
          </p:cNvPicPr>
          <p:nvPr/>
        </p:nvPicPr>
        <p:blipFill>
          <a:blip r:embed="rId3"/>
          <a:stretch>
            <a:fillRect/>
          </a:stretch>
        </p:blipFill>
        <p:spPr>
          <a:xfrm>
            <a:off x="1115616" y="1063624"/>
            <a:ext cx="4752527" cy="2255529"/>
          </a:xfrm>
          <a:prstGeom prst="rect">
            <a:avLst/>
          </a:prstGeom>
        </p:spPr>
      </p:pic>
      <p:sp>
        <p:nvSpPr>
          <p:cNvPr id="6" name="TextBox 5">
            <a:extLst>
              <a:ext uri="{FF2B5EF4-FFF2-40B4-BE49-F238E27FC236}">
                <a16:creationId xmlns:a16="http://schemas.microsoft.com/office/drawing/2014/main" id="{3902AB02-7E69-C34C-81AC-F66939F258A6}"/>
              </a:ext>
            </a:extLst>
          </p:cNvPr>
          <p:cNvSpPr txBox="1"/>
          <p:nvPr/>
        </p:nvSpPr>
        <p:spPr>
          <a:xfrm>
            <a:off x="1035936" y="4810679"/>
            <a:ext cx="7136463" cy="276999"/>
          </a:xfrm>
          <a:prstGeom prst="rect">
            <a:avLst/>
          </a:prstGeom>
          <a:noFill/>
        </p:spPr>
        <p:txBody>
          <a:bodyPr wrap="square" rtlCol="0">
            <a:spAutoFit/>
          </a:bodyPr>
          <a:lstStyle/>
          <a:p>
            <a:r>
              <a:rPr lang="en-US" sz="1200" dirty="0"/>
              <a:t>From </a:t>
            </a:r>
            <a:r>
              <a:rPr lang="en-US" sz="1200" dirty="0">
                <a:hlinkClick r:id="rId4"/>
              </a:rPr>
              <a:t>http://georgegillard.com/programming-guides/introduction_to_pid_controllers_ed2-pdf?format=raw</a:t>
            </a:r>
            <a:r>
              <a:rPr lang="en-US" sz="1200" dirty="0"/>
              <a:t> </a:t>
            </a:r>
          </a:p>
        </p:txBody>
      </p:sp>
      <p:sp>
        <p:nvSpPr>
          <p:cNvPr id="7" name="TextBox 6">
            <a:extLst>
              <a:ext uri="{FF2B5EF4-FFF2-40B4-BE49-F238E27FC236}">
                <a16:creationId xmlns:a16="http://schemas.microsoft.com/office/drawing/2014/main" id="{0A360714-040B-CE44-A958-2771B5727B0B}"/>
              </a:ext>
            </a:extLst>
          </p:cNvPr>
          <p:cNvSpPr txBox="1"/>
          <p:nvPr/>
        </p:nvSpPr>
        <p:spPr>
          <a:xfrm>
            <a:off x="6433220" y="1540589"/>
            <a:ext cx="2253580" cy="1569660"/>
          </a:xfrm>
          <a:prstGeom prst="rect">
            <a:avLst/>
          </a:prstGeom>
          <a:solidFill>
            <a:srgbClr val="FFFF00">
              <a:alpha val="57000"/>
            </a:srgbClr>
          </a:solidFill>
        </p:spPr>
        <p:txBody>
          <a:bodyPr wrap="square" rtlCol="0">
            <a:spAutoFit/>
          </a:bodyPr>
          <a:lstStyle/>
          <a:p>
            <a:r>
              <a:rPr lang="en-US" sz="1200" b="1" i="1" dirty="0"/>
              <a:t>Notes:</a:t>
            </a:r>
          </a:p>
          <a:p>
            <a:pPr marL="285750" indent="-285750">
              <a:buFont typeface="Arial" panose="020B0604020202020204" pitchFamily="34" charset="0"/>
              <a:buChar char="•"/>
            </a:pPr>
            <a:r>
              <a:rPr lang="en-US" sz="1200" dirty="0"/>
              <a:t>Simplest method.</a:t>
            </a:r>
          </a:p>
          <a:p>
            <a:pPr marL="285750" indent="-285750">
              <a:buFont typeface="Arial" panose="020B0604020202020204" pitchFamily="34" charset="0"/>
              <a:buChar char="•"/>
            </a:pPr>
            <a:r>
              <a:rPr lang="en-US" sz="1200" dirty="0"/>
              <a:t>Model of the plant does not have to be known.</a:t>
            </a:r>
          </a:p>
          <a:p>
            <a:pPr marL="285750" indent="-285750">
              <a:buFont typeface="Arial" panose="020B0604020202020204" pitchFamily="34" charset="0"/>
              <a:buChar char="•"/>
            </a:pPr>
            <a:r>
              <a:rPr lang="en-US" sz="1200" dirty="0"/>
              <a:t>You will get a good intuition of how PID works.</a:t>
            </a:r>
          </a:p>
          <a:p>
            <a:pPr marL="285750" indent="-285750">
              <a:buFont typeface="Arial" panose="020B0604020202020204" pitchFamily="34" charset="0"/>
              <a:buChar char="•"/>
            </a:pPr>
            <a:r>
              <a:rPr lang="en-US" sz="1200" dirty="0"/>
              <a:t>Can be difficult to get good results.</a:t>
            </a:r>
          </a:p>
        </p:txBody>
      </p:sp>
      <p:pic>
        <p:nvPicPr>
          <p:cNvPr id="8" name="Picture 7">
            <a:extLst>
              <a:ext uri="{FF2B5EF4-FFF2-40B4-BE49-F238E27FC236}">
                <a16:creationId xmlns:a16="http://schemas.microsoft.com/office/drawing/2014/main" id="{7BE98A2B-BD74-EC4F-B1E5-AD867469B7E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35786" y="3336957"/>
            <a:ext cx="4732358" cy="1425496"/>
          </a:xfrm>
          <a:prstGeom prst="rect">
            <a:avLst/>
          </a:prstGeom>
        </p:spPr>
      </p:pic>
    </p:spTree>
    <p:extLst>
      <p:ext uri="{BB962C8B-B14F-4D97-AF65-F5344CB8AC3E}">
        <p14:creationId xmlns:p14="http://schemas.microsoft.com/office/powerpoint/2010/main" val="41295793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el 1"/>
          <p:cNvSpPr>
            <a:spLocks noGrp="1"/>
          </p:cNvSpPr>
          <p:nvPr>
            <p:ph type="title"/>
          </p:nvPr>
        </p:nvSpPr>
        <p:spPr>
          <a:xfrm>
            <a:off x="457200" y="206375"/>
            <a:ext cx="8229600" cy="857250"/>
          </a:xfrm>
        </p:spPr>
        <p:txBody>
          <a:bodyPr>
            <a:normAutofit/>
          </a:bodyPr>
          <a:lstStyle/>
          <a:p>
            <a:r>
              <a:rPr lang="en-GB" dirty="0"/>
              <a:t>Tuning the PID parameters</a:t>
            </a:r>
            <a:br>
              <a:rPr lang="en-GB" dirty="0"/>
            </a:br>
            <a:r>
              <a:rPr lang="en-GB" sz="2200" dirty="0"/>
              <a:t>Heuristic approach: Ziegler-Nichols closed loop method</a:t>
            </a:r>
          </a:p>
        </p:txBody>
      </p:sp>
      <p:sp>
        <p:nvSpPr>
          <p:cNvPr id="6" name="TextBox 5">
            <a:extLst>
              <a:ext uri="{FF2B5EF4-FFF2-40B4-BE49-F238E27FC236}">
                <a16:creationId xmlns:a16="http://schemas.microsoft.com/office/drawing/2014/main" id="{3902AB02-7E69-C34C-81AC-F66939F258A6}"/>
              </a:ext>
            </a:extLst>
          </p:cNvPr>
          <p:cNvSpPr txBox="1"/>
          <p:nvPr/>
        </p:nvSpPr>
        <p:spPr>
          <a:xfrm>
            <a:off x="858551" y="4441435"/>
            <a:ext cx="7426897" cy="646331"/>
          </a:xfrm>
          <a:prstGeom prst="rect">
            <a:avLst/>
          </a:prstGeom>
          <a:noFill/>
        </p:spPr>
        <p:txBody>
          <a:bodyPr wrap="square" rtlCol="0">
            <a:spAutoFit/>
          </a:bodyPr>
          <a:lstStyle/>
          <a:p>
            <a:r>
              <a:rPr lang="en-US" sz="1200" dirty="0"/>
              <a:t>From:</a:t>
            </a:r>
            <a:br>
              <a:rPr lang="en-US" sz="1200" dirty="0"/>
            </a:br>
            <a:r>
              <a:rPr lang="en-US" sz="1200" dirty="0">
                <a:hlinkClick r:id="rId3"/>
              </a:rPr>
              <a:t>http://georgegillard.com/programming-guides/introduction_to_pid_controllers_ed2-pdf?format=raw</a:t>
            </a:r>
            <a:endParaRPr lang="en-US" sz="1200" dirty="0"/>
          </a:p>
          <a:p>
            <a:r>
              <a:rPr lang="en-US" sz="1200" dirty="0">
                <a:hlinkClick r:id="rId4"/>
              </a:rPr>
              <a:t>https://en.wikipedia.org/wiki/Ziegler%E2%80%93Nichols_method</a:t>
            </a:r>
            <a:r>
              <a:rPr lang="en-US" sz="1200" dirty="0"/>
              <a:t> </a:t>
            </a:r>
          </a:p>
        </p:txBody>
      </p:sp>
      <p:pic>
        <p:nvPicPr>
          <p:cNvPr id="7" name="Picture 6">
            <a:extLst>
              <a:ext uri="{FF2B5EF4-FFF2-40B4-BE49-F238E27FC236}">
                <a16:creationId xmlns:a16="http://schemas.microsoft.com/office/drawing/2014/main" id="{71713610-3A9E-DB4D-AB3A-1A622D45A2BE}"/>
              </a:ext>
            </a:extLst>
          </p:cNvPr>
          <p:cNvPicPr>
            <a:picLocks noChangeAspect="1"/>
          </p:cNvPicPr>
          <p:nvPr/>
        </p:nvPicPr>
        <p:blipFill>
          <a:blip r:embed="rId5"/>
          <a:stretch>
            <a:fillRect/>
          </a:stretch>
        </p:blipFill>
        <p:spPr>
          <a:xfrm>
            <a:off x="1198629" y="1040264"/>
            <a:ext cx="4309475" cy="1799614"/>
          </a:xfrm>
          <a:prstGeom prst="rect">
            <a:avLst/>
          </a:prstGeom>
        </p:spPr>
      </p:pic>
      <p:sp>
        <p:nvSpPr>
          <p:cNvPr id="8" name="TextBox 7">
            <a:extLst>
              <a:ext uri="{FF2B5EF4-FFF2-40B4-BE49-F238E27FC236}">
                <a16:creationId xmlns:a16="http://schemas.microsoft.com/office/drawing/2014/main" id="{4D3AD57C-644B-914F-A2CA-2A22118201E1}"/>
              </a:ext>
            </a:extLst>
          </p:cNvPr>
          <p:cNvSpPr txBox="1"/>
          <p:nvPr/>
        </p:nvSpPr>
        <p:spPr>
          <a:xfrm>
            <a:off x="6631706" y="1591373"/>
            <a:ext cx="2253580" cy="2123658"/>
          </a:xfrm>
          <a:prstGeom prst="rect">
            <a:avLst/>
          </a:prstGeom>
          <a:solidFill>
            <a:srgbClr val="FFFF00">
              <a:alpha val="57000"/>
            </a:srgbClr>
          </a:solidFill>
        </p:spPr>
        <p:txBody>
          <a:bodyPr wrap="square" rtlCol="0">
            <a:spAutoFit/>
          </a:bodyPr>
          <a:lstStyle/>
          <a:p>
            <a:r>
              <a:rPr lang="en-US" sz="1200" b="1" i="1" dirty="0"/>
              <a:t>Notes:</a:t>
            </a:r>
          </a:p>
          <a:p>
            <a:pPr marL="285750" indent="-285750">
              <a:buFont typeface="Arial" panose="020B0604020202020204" pitchFamily="34" charset="0"/>
              <a:buChar char="•"/>
            </a:pPr>
            <a:r>
              <a:rPr lang="en-US" sz="1200" dirty="0"/>
              <a:t>Closed loop behavior of the plant has to be measured and serves as the basis for tuning.</a:t>
            </a:r>
          </a:p>
          <a:p>
            <a:pPr marL="285750" indent="-285750">
              <a:buFont typeface="Arial" panose="020B0604020202020204" pitchFamily="34" charset="0"/>
              <a:buChar char="•"/>
            </a:pPr>
            <a:r>
              <a:rPr lang="en-US" sz="1200" dirty="0"/>
              <a:t>Less ‘trial and error’ than previous method.</a:t>
            </a:r>
          </a:p>
          <a:p>
            <a:pPr marL="285750" indent="-285750">
              <a:buFont typeface="Arial" panose="020B0604020202020204" pitchFamily="34" charset="0"/>
              <a:buChar char="•"/>
            </a:pPr>
            <a:r>
              <a:rPr lang="en-US" sz="1200" dirty="0"/>
              <a:t>Model of the plant does not have to be known.</a:t>
            </a:r>
          </a:p>
          <a:p>
            <a:pPr marL="285750" indent="-285750">
              <a:buFont typeface="Arial" panose="020B0604020202020204" pitchFamily="34" charset="0"/>
              <a:buChar char="•"/>
            </a:pPr>
            <a:r>
              <a:rPr lang="en-US" sz="1200" dirty="0"/>
              <a:t>Good result is not guaranteed.</a:t>
            </a:r>
          </a:p>
        </p:txBody>
      </p:sp>
      <p:pic>
        <p:nvPicPr>
          <p:cNvPr id="5" name="Picture 4">
            <a:extLst>
              <a:ext uri="{FF2B5EF4-FFF2-40B4-BE49-F238E27FC236}">
                <a16:creationId xmlns:a16="http://schemas.microsoft.com/office/drawing/2014/main" id="{A69C2C9F-06F7-02DA-F1A3-2BDBAF508C3B}"/>
              </a:ext>
            </a:extLst>
          </p:cNvPr>
          <p:cNvPicPr>
            <a:picLocks noChangeAspect="1"/>
          </p:cNvPicPr>
          <p:nvPr/>
        </p:nvPicPr>
        <p:blipFill>
          <a:blip r:embed="rId6"/>
          <a:stretch>
            <a:fillRect/>
          </a:stretch>
        </p:blipFill>
        <p:spPr>
          <a:xfrm>
            <a:off x="1691680" y="2930819"/>
            <a:ext cx="3528392" cy="1543672"/>
          </a:xfrm>
          <a:prstGeom prst="rect">
            <a:avLst/>
          </a:prstGeom>
        </p:spPr>
      </p:pic>
    </p:spTree>
    <p:extLst>
      <p:ext uri="{BB962C8B-B14F-4D97-AF65-F5344CB8AC3E}">
        <p14:creationId xmlns:p14="http://schemas.microsoft.com/office/powerpoint/2010/main" val="19359018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el 1"/>
          <p:cNvSpPr>
            <a:spLocks noGrp="1"/>
          </p:cNvSpPr>
          <p:nvPr>
            <p:ph type="title"/>
          </p:nvPr>
        </p:nvSpPr>
        <p:spPr>
          <a:xfrm>
            <a:off x="457200" y="206375"/>
            <a:ext cx="8229600" cy="857250"/>
          </a:xfrm>
        </p:spPr>
        <p:txBody>
          <a:bodyPr>
            <a:normAutofit/>
          </a:bodyPr>
          <a:lstStyle/>
          <a:p>
            <a:r>
              <a:rPr lang="en-GB" dirty="0"/>
              <a:t>Tuning the PID parameters</a:t>
            </a:r>
            <a:br>
              <a:rPr lang="en-GB" dirty="0"/>
            </a:br>
            <a:r>
              <a:rPr lang="en-GB" sz="2200" dirty="0"/>
              <a:t>Heuristic approach: Ziegler-Nichols open loop method</a:t>
            </a:r>
          </a:p>
        </p:txBody>
      </p:sp>
      <p:sp>
        <p:nvSpPr>
          <p:cNvPr id="6" name="TextBox 5">
            <a:extLst>
              <a:ext uri="{FF2B5EF4-FFF2-40B4-BE49-F238E27FC236}">
                <a16:creationId xmlns:a16="http://schemas.microsoft.com/office/drawing/2014/main" id="{3902AB02-7E69-C34C-81AC-F66939F258A6}"/>
              </a:ext>
            </a:extLst>
          </p:cNvPr>
          <p:cNvSpPr txBox="1"/>
          <p:nvPr/>
        </p:nvSpPr>
        <p:spPr>
          <a:xfrm>
            <a:off x="673495" y="4774248"/>
            <a:ext cx="6491064" cy="276999"/>
          </a:xfrm>
          <a:prstGeom prst="rect">
            <a:avLst/>
          </a:prstGeom>
          <a:noFill/>
        </p:spPr>
        <p:txBody>
          <a:bodyPr wrap="square" rtlCol="0">
            <a:spAutoFit/>
          </a:bodyPr>
          <a:lstStyle/>
          <a:p>
            <a:r>
              <a:rPr lang="en-US" sz="1200" dirty="0"/>
              <a:t>From </a:t>
            </a:r>
            <a:r>
              <a:rPr lang="en-US" sz="1200" dirty="0">
                <a:hlinkClick r:id="rId3"/>
              </a:rPr>
              <a:t>http://educypedia.karadimov.info/library/pidtune2.pdf</a:t>
            </a:r>
            <a:endParaRPr lang="en-US" sz="1200" dirty="0"/>
          </a:p>
        </p:txBody>
      </p:sp>
      <p:sp>
        <p:nvSpPr>
          <p:cNvPr id="8" name="TextBox 7">
            <a:extLst>
              <a:ext uri="{FF2B5EF4-FFF2-40B4-BE49-F238E27FC236}">
                <a16:creationId xmlns:a16="http://schemas.microsoft.com/office/drawing/2014/main" id="{4D3AD57C-644B-914F-A2CA-2A22118201E1}"/>
              </a:ext>
            </a:extLst>
          </p:cNvPr>
          <p:cNvSpPr txBox="1"/>
          <p:nvPr/>
        </p:nvSpPr>
        <p:spPr>
          <a:xfrm>
            <a:off x="5940152" y="1694587"/>
            <a:ext cx="2253580" cy="1754326"/>
          </a:xfrm>
          <a:prstGeom prst="rect">
            <a:avLst/>
          </a:prstGeom>
          <a:solidFill>
            <a:srgbClr val="FFFF00">
              <a:alpha val="57000"/>
            </a:srgbClr>
          </a:solidFill>
        </p:spPr>
        <p:txBody>
          <a:bodyPr wrap="square" rtlCol="0">
            <a:spAutoFit/>
          </a:bodyPr>
          <a:lstStyle/>
          <a:p>
            <a:r>
              <a:rPr lang="en-US" sz="1200" b="1" i="1" dirty="0"/>
              <a:t>Notes:</a:t>
            </a:r>
          </a:p>
          <a:p>
            <a:pPr marL="285750" indent="-285750">
              <a:buFont typeface="Arial" panose="020B0604020202020204" pitchFamily="34" charset="0"/>
              <a:buChar char="•"/>
            </a:pPr>
            <a:r>
              <a:rPr lang="en-US" sz="1200" dirty="0"/>
              <a:t>Open loop step response of the plant has to be measured and serves as the basis for tuning.</a:t>
            </a:r>
          </a:p>
          <a:p>
            <a:pPr marL="285750" indent="-285750">
              <a:buFont typeface="Arial" panose="020B0604020202020204" pitchFamily="34" charset="0"/>
              <a:buChar char="•"/>
            </a:pPr>
            <a:r>
              <a:rPr lang="en-US" sz="1200" dirty="0"/>
              <a:t>Model of the plant does not have to be known.</a:t>
            </a:r>
          </a:p>
          <a:p>
            <a:pPr marL="285750" indent="-285750">
              <a:buFont typeface="Arial" panose="020B0604020202020204" pitchFamily="34" charset="0"/>
              <a:buChar char="•"/>
            </a:pPr>
            <a:r>
              <a:rPr lang="en-US" sz="1200" dirty="0"/>
              <a:t>Good result is not guaranteed.</a:t>
            </a:r>
          </a:p>
        </p:txBody>
      </p:sp>
      <p:pic>
        <p:nvPicPr>
          <p:cNvPr id="5" name="Picture 4">
            <a:extLst>
              <a:ext uri="{FF2B5EF4-FFF2-40B4-BE49-F238E27FC236}">
                <a16:creationId xmlns:a16="http://schemas.microsoft.com/office/drawing/2014/main" id="{F3A962AD-DE22-E842-AB06-1F6E43BD50C3}"/>
              </a:ext>
            </a:extLst>
          </p:cNvPr>
          <p:cNvPicPr>
            <a:picLocks noChangeAspect="1"/>
          </p:cNvPicPr>
          <p:nvPr/>
        </p:nvPicPr>
        <p:blipFill>
          <a:blip r:embed="rId4"/>
          <a:stretch>
            <a:fillRect/>
          </a:stretch>
        </p:blipFill>
        <p:spPr>
          <a:xfrm>
            <a:off x="707104" y="1126960"/>
            <a:ext cx="3547645" cy="1717383"/>
          </a:xfrm>
          <a:prstGeom prst="rect">
            <a:avLst/>
          </a:prstGeom>
        </p:spPr>
      </p:pic>
      <p:pic>
        <p:nvPicPr>
          <p:cNvPr id="11" name="Picture 10">
            <a:extLst>
              <a:ext uri="{FF2B5EF4-FFF2-40B4-BE49-F238E27FC236}">
                <a16:creationId xmlns:a16="http://schemas.microsoft.com/office/drawing/2014/main" id="{FFAE7F5A-EA1F-934D-AC53-CEE62C83E58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3495" y="2952385"/>
            <a:ext cx="4589388" cy="1811197"/>
          </a:xfrm>
          <a:prstGeom prst="rect">
            <a:avLst/>
          </a:prstGeom>
        </p:spPr>
      </p:pic>
      <p:graphicFrame>
        <p:nvGraphicFramePr>
          <p:cNvPr id="4" name="Object 3"/>
          <p:cNvGraphicFramePr>
            <a:graphicFrameLocks noChangeAspect="1"/>
          </p:cNvGraphicFramePr>
          <p:nvPr>
            <p:extLst>
              <p:ext uri="{D42A27DB-BD31-4B8C-83A1-F6EECF244321}">
                <p14:modId xmlns:p14="http://schemas.microsoft.com/office/powerpoint/2010/main" val="1968209789"/>
              </p:ext>
            </p:extLst>
          </p:nvPr>
        </p:nvGraphicFramePr>
        <p:xfrm>
          <a:off x="5436096" y="3431688"/>
          <a:ext cx="698500" cy="965200"/>
        </p:xfrm>
        <a:graphic>
          <a:graphicData uri="http://schemas.openxmlformats.org/presentationml/2006/ole">
            <mc:AlternateContent xmlns:mc="http://schemas.openxmlformats.org/markup-compatibility/2006">
              <mc:Choice xmlns:v="urn:schemas-microsoft-com:vml" Requires="v">
                <p:oleObj name="Equation" r:id="rId6" imgW="698400" imgH="965160" progId="Equation.DSMT4">
                  <p:embed/>
                </p:oleObj>
              </mc:Choice>
              <mc:Fallback>
                <p:oleObj name="Equation" r:id="rId6" imgW="698400" imgH="965160" progId="Equation.DSMT4">
                  <p:embed/>
                  <p:pic>
                    <p:nvPicPr>
                      <p:cNvPr id="0" name=""/>
                      <p:cNvPicPr/>
                      <p:nvPr/>
                    </p:nvPicPr>
                    <p:blipFill>
                      <a:blip r:embed="rId7"/>
                      <a:stretch>
                        <a:fillRect/>
                      </a:stretch>
                    </p:blipFill>
                    <p:spPr>
                      <a:xfrm>
                        <a:off x="5436096" y="3431688"/>
                        <a:ext cx="698500" cy="965200"/>
                      </a:xfrm>
                      <a:prstGeom prst="rect">
                        <a:avLst/>
                      </a:prstGeom>
                    </p:spPr>
                  </p:pic>
                </p:oleObj>
              </mc:Fallback>
            </mc:AlternateContent>
          </a:graphicData>
        </a:graphic>
      </p:graphicFrame>
    </p:spTree>
    <p:extLst>
      <p:ext uri="{BB962C8B-B14F-4D97-AF65-F5344CB8AC3E}">
        <p14:creationId xmlns:p14="http://schemas.microsoft.com/office/powerpoint/2010/main" val="1733463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el 1"/>
          <p:cNvSpPr>
            <a:spLocks noGrp="1"/>
          </p:cNvSpPr>
          <p:nvPr>
            <p:ph type="title"/>
          </p:nvPr>
        </p:nvSpPr>
        <p:spPr>
          <a:xfrm>
            <a:off x="457200" y="206375"/>
            <a:ext cx="8686800" cy="857250"/>
          </a:xfrm>
        </p:spPr>
        <p:txBody>
          <a:bodyPr>
            <a:normAutofit fontScale="90000"/>
          </a:bodyPr>
          <a:lstStyle/>
          <a:p>
            <a:r>
              <a:rPr lang="en-GB" sz="3100" dirty="0"/>
              <a:t>Tuning the PID parameters</a:t>
            </a:r>
            <a:br>
              <a:rPr lang="en-GB" dirty="0"/>
            </a:br>
            <a:r>
              <a:rPr lang="en-GB" sz="2400" dirty="0"/>
              <a:t>Mathematical approach: Root Locus method</a:t>
            </a:r>
            <a:endParaRPr lang="en-GB" sz="2200" dirty="0"/>
          </a:p>
        </p:txBody>
      </p:sp>
      <p:sp>
        <p:nvSpPr>
          <p:cNvPr id="6" name="TextBox 5">
            <a:extLst>
              <a:ext uri="{FF2B5EF4-FFF2-40B4-BE49-F238E27FC236}">
                <a16:creationId xmlns:a16="http://schemas.microsoft.com/office/drawing/2014/main" id="{3902AB02-7E69-C34C-81AC-F66939F258A6}"/>
              </a:ext>
            </a:extLst>
          </p:cNvPr>
          <p:cNvSpPr txBox="1"/>
          <p:nvPr/>
        </p:nvSpPr>
        <p:spPr>
          <a:xfrm>
            <a:off x="1528088" y="4699912"/>
            <a:ext cx="4268048" cy="276999"/>
          </a:xfrm>
          <a:prstGeom prst="rect">
            <a:avLst/>
          </a:prstGeom>
          <a:noFill/>
        </p:spPr>
        <p:txBody>
          <a:bodyPr wrap="square" rtlCol="0">
            <a:spAutoFit/>
          </a:bodyPr>
          <a:lstStyle/>
          <a:p>
            <a:r>
              <a:rPr lang="en-US" sz="1200" dirty="0"/>
              <a:t>From </a:t>
            </a:r>
            <a:r>
              <a:rPr lang="en-US" sz="1200" dirty="0">
                <a:hlinkClick r:id="rId3"/>
              </a:rPr>
              <a:t>https://www.youtube.com/watch?v=n829SwSUZ_c</a:t>
            </a:r>
            <a:endParaRPr lang="en-US" sz="1200" dirty="0"/>
          </a:p>
        </p:txBody>
      </p:sp>
      <p:pic>
        <p:nvPicPr>
          <p:cNvPr id="4" name="Picture 3">
            <a:extLst>
              <a:ext uri="{FF2B5EF4-FFF2-40B4-BE49-F238E27FC236}">
                <a16:creationId xmlns:a16="http://schemas.microsoft.com/office/drawing/2014/main" id="{70C46088-A768-A240-8A0A-5DE6A11E11F2}"/>
              </a:ext>
            </a:extLst>
          </p:cNvPr>
          <p:cNvPicPr>
            <a:picLocks noChangeAspect="1"/>
          </p:cNvPicPr>
          <p:nvPr/>
        </p:nvPicPr>
        <p:blipFill>
          <a:blip r:embed="rId4"/>
          <a:stretch>
            <a:fillRect/>
          </a:stretch>
        </p:blipFill>
        <p:spPr>
          <a:xfrm>
            <a:off x="1331640" y="1317746"/>
            <a:ext cx="4001319" cy="3266545"/>
          </a:xfrm>
          <a:prstGeom prst="rect">
            <a:avLst/>
          </a:prstGeom>
        </p:spPr>
      </p:pic>
      <p:sp>
        <p:nvSpPr>
          <p:cNvPr id="8" name="TextBox 7">
            <a:extLst>
              <a:ext uri="{FF2B5EF4-FFF2-40B4-BE49-F238E27FC236}">
                <a16:creationId xmlns:a16="http://schemas.microsoft.com/office/drawing/2014/main" id="{8E2BEEBF-6604-F042-8F6C-42ACE47616C5}"/>
              </a:ext>
            </a:extLst>
          </p:cNvPr>
          <p:cNvSpPr txBox="1"/>
          <p:nvPr/>
        </p:nvSpPr>
        <p:spPr>
          <a:xfrm>
            <a:off x="5796136" y="1448030"/>
            <a:ext cx="2485991" cy="1754326"/>
          </a:xfrm>
          <a:prstGeom prst="rect">
            <a:avLst/>
          </a:prstGeom>
          <a:solidFill>
            <a:srgbClr val="FFFF00">
              <a:alpha val="57000"/>
            </a:srgbClr>
          </a:solidFill>
        </p:spPr>
        <p:txBody>
          <a:bodyPr wrap="square" rtlCol="0">
            <a:spAutoFit/>
          </a:bodyPr>
          <a:lstStyle/>
          <a:p>
            <a:r>
              <a:rPr lang="en-US" sz="1200" b="1" i="1" dirty="0"/>
              <a:t>Notes:</a:t>
            </a:r>
          </a:p>
          <a:p>
            <a:pPr marL="285750" indent="-285750">
              <a:buFont typeface="Arial" panose="020B0604020202020204" pitchFamily="34" charset="0"/>
              <a:buChar char="•"/>
            </a:pPr>
            <a:r>
              <a:rPr lang="en-US" sz="1200" dirty="0"/>
              <a:t>Best method when you have the mathematical model of the plant.</a:t>
            </a:r>
          </a:p>
          <a:p>
            <a:pPr marL="285750" indent="-285750">
              <a:buFont typeface="Arial" panose="020B0604020202020204" pitchFamily="34" charset="0"/>
              <a:buChar char="•"/>
            </a:pPr>
            <a:r>
              <a:rPr lang="en-US" sz="1200" dirty="0"/>
              <a:t>Requires mathematical knowledge not covered in this semester.</a:t>
            </a:r>
          </a:p>
          <a:p>
            <a:pPr marL="285750" indent="-285750">
              <a:buFont typeface="Arial" panose="020B0604020202020204" pitchFamily="34" charset="0"/>
              <a:buChar char="•"/>
            </a:pPr>
            <a:r>
              <a:rPr lang="en-US" sz="1200" dirty="0"/>
              <a:t>We will not do this in this course!</a:t>
            </a:r>
          </a:p>
        </p:txBody>
      </p:sp>
    </p:spTree>
    <p:extLst>
      <p:ext uri="{BB962C8B-B14F-4D97-AF65-F5344CB8AC3E}">
        <p14:creationId xmlns:p14="http://schemas.microsoft.com/office/powerpoint/2010/main" val="1830331588"/>
      </p:ext>
    </p:extLst>
  </p:cSld>
  <p:clrMapOvr>
    <a:masterClrMapping/>
  </p:clrMapOvr>
</p:sld>
</file>

<file path=ppt/theme/theme1.xml><?xml version="1.0" encoding="utf-8"?>
<a:theme xmlns:a="http://schemas.openxmlformats.org/drawingml/2006/main" name="Aangepast ontwerp">
  <a:themeElements>
    <a:clrScheme name="Kantoor">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Kanto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1_Aangepast ontwerp">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fontys">
  <a:themeElements>
    <a:clrScheme name="Kantoor">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Kanto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Kantoorthema">
  <a:themeElements>
    <a:clrScheme name="Kantoor">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Kanto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019F460538AE6F4C9E6006F1097A8739" ma:contentTypeVersion="13" ma:contentTypeDescription="Een nieuw document maken." ma:contentTypeScope="" ma:versionID="a848b16fabd03a45045bfc39266e8cf9">
  <xsd:schema xmlns:xsd="http://www.w3.org/2001/XMLSchema" xmlns:xs="http://www.w3.org/2001/XMLSchema" xmlns:p="http://schemas.microsoft.com/office/2006/metadata/properties" xmlns:ns3="0b3a178c-0030-41cd-a673-fa99dcc9ca8f" xmlns:ns4="5f3579c8-e7ac-481a-b1a2-943fae0a50ee" targetNamespace="http://schemas.microsoft.com/office/2006/metadata/properties" ma:root="true" ma:fieldsID="749274842d47159ccd0db2fe98bec232" ns3:_="" ns4:_="">
    <xsd:import namespace="0b3a178c-0030-41cd-a673-fa99dcc9ca8f"/>
    <xsd:import namespace="5f3579c8-e7ac-481a-b1a2-943fae0a50ee"/>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DateTaken" minOccurs="0"/>
                <xsd:element ref="ns3:MediaServiceLocation" minOccurs="0"/>
                <xsd:element ref="ns4:SharedWithUsers" minOccurs="0"/>
                <xsd:element ref="ns4:SharedWithDetails" minOccurs="0"/>
                <xsd:element ref="ns4:SharingHintHash" minOccurs="0"/>
                <xsd:element ref="ns3:MediaServiceOCR" minOccurs="0"/>
                <xsd:element ref="ns3:MediaServiceGenerationTime" minOccurs="0"/>
                <xsd:element ref="ns3:MediaServiceEventHashCode"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b3a178c-0030-41cd-a673-fa99dcc9ca8f"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AutoTags" ma:index="10" nillable="true" ma:displayName="MediaServiceAutoTags" ma:description="" ma:internalName="MediaServiceAutoTags" ma:readOnly="true">
      <xsd:simpleType>
        <xsd:restriction base="dms:Text"/>
      </xsd:simpleType>
    </xsd:element>
    <xsd:element name="MediaServiceDateTaken" ma:index="11" nillable="true" ma:displayName="MediaServiceDateTaken" ma:description="" ma:hidden="true" ma:internalName="MediaServiceDateTaken" ma:readOnly="true">
      <xsd:simpleType>
        <xsd:restriction base="dms:Text"/>
      </xsd:simpleType>
    </xsd:element>
    <xsd:element name="MediaServiceLocation" ma:index="12" nillable="true" ma:displayName="MediaServiceLocation" ma:description="" ma:internalName="MediaServiceLocation" ma:readOnly="true">
      <xsd:simpleType>
        <xsd:restriction base="dms:Text"/>
      </xsd:simpleType>
    </xsd:element>
    <xsd:element name="MediaServiceOCR" ma:index="16" nillable="true" ma:displayName="MediaServiceOCR"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5f3579c8-e7ac-481a-b1a2-943fae0a50ee" elementFormDefault="qualified">
    <xsd:import namespace="http://schemas.microsoft.com/office/2006/documentManagement/types"/>
    <xsd:import namespace="http://schemas.microsoft.com/office/infopath/2007/PartnerControls"/>
    <xsd:element name="SharedWithUsers" ma:index="13" nillable="true" ma:displayName="Gedeeld met"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Gedeeld met details" ma:description="" ma:internalName="SharedWithDetails" ma:readOnly="true">
      <xsd:simpleType>
        <xsd:restriction base="dms:Note">
          <xsd:maxLength value="255"/>
        </xsd:restriction>
      </xsd:simpleType>
    </xsd:element>
    <xsd:element name="SharingHintHash" ma:index="15" nillable="true" ma:displayName="Hint-hash delen" ma:description=""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ou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ADBCD05-9C8D-4334-9F66-4633823F5661}">
  <ds:schemaRefs>
    <ds:schemaRef ds:uri="5f3579c8-e7ac-481a-b1a2-943fae0a50ee"/>
    <ds:schemaRef ds:uri="0b3a178c-0030-41cd-a673-fa99dcc9ca8f"/>
    <ds:schemaRef ds:uri="http://purl.org/dc/terms/"/>
    <ds:schemaRef ds:uri="http://schemas.microsoft.com/office/infopath/2007/PartnerControls"/>
    <ds:schemaRef ds:uri="http://schemas.microsoft.com/office/2006/documentManagement/types"/>
    <ds:schemaRef ds:uri="http://schemas.microsoft.com/office/2006/metadata/properties"/>
    <ds:schemaRef ds:uri="http://purl.org/dc/elements/1.1/"/>
    <ds:schemaRef ds:uri="http://schemas.openxmlformats.org/package/2006/metadata/core-properties"/>
    <ds:schemaRef ds:uri="http://www.w3.org/XML/1998/namespace"/>
    <ds:schemaRef ds:uri="http://purl.org/dc/dcmitype/"/>
  </ds:schemaRefs>
</ds:datastoreItem>
</file>

<file path=customXml/itemProps2.xml><?xml version="1.0" encoding="utf-8"?>
<ds:datastoreItem xmlns:ds="http://schemas.openxmlformats.org/officeDocument/2006/customXml" ds:itemID="{416C9219-6B9A-429E-A471-6585F3AD9A56}">
  <ds:schemaRefs>
    <ds:schemaRef ds:uri="http://schemas.microsoft.com/sharepoint/v3/contenttype/forms"/>
  </ds:schemaRefs>
</ds:datastoreItem>
</file>

<file path=customXml/itemProps3.xml><?xml version="1.0" encoding="utf-8"?>
<ds:datastoreItem xmlns:ds="http://schemas.openxmlformats.org/officeDocument/2006/customXml" ds:itemID="{83EBD84B-9F54-4922-BB04-BA1E0EAD417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b3a178c-0030-41cd-a673-fa99dcc9ca8f"/>
    <ds:schemaRef ds:uri="5f3579c8-e7ac-481a-b1a2-943fae0a50e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PPT_Fontys_NL_universeel</Template>
  <TotalTime>0</TotalTime>
  <Words>2681</Words>
  <Application>Microsoft Office PowerPoint</Application>
  <PresentationFormat>On-screen Show (16:9)</PresentationFormat>
  <Paragraphs>217</Paragraphs>
  <Slides>17</Slides>
  <Notes>17</Notes>
  <HiddenSlides>0</HiddenSlides>
  <MMClips>0</MMClips>
  <ScaleCrop>false</ScaleCrop>
  <HeadingPairs>
    <vt:vector size="8" baseType="variant">
      <vt:variant>
        <vt:lpstr>Fonts Used</vt:lpstr>
      </vt:variant>
      <vt:variant>
        <vt:i4>6</vt:i4>
      </vt:variant>
      <vt:variant>
        <vt:lpstr>Theme</vt:lpstr>
      </vt:variant>
      <vt:variant>
        <vt:i4>3</vt:i4>
      </vt:variant>
      <vt:variant>
        <vt:lpstr>Embedded OLE Servers</vt:lpstr>
      </vt:variant>
      <vt:variant>
        <vt:i4>1</vt:i4>
      </vt:variant>
      <vt:variant>
        <vt:lpstr>Slide Titles</vt:lpstr>
      </vt:variant>
      <vt:variant>
        <vt:i4>17</vt:i4>
      </vt:variant>
    </vt:vector>
  </HeadingPairs>
  <TitlesOfParts>
    <vt:vector size="27" baseType="lpstr">
      <vt:lpstr>Arial</vt:lpstr>
      <vt:lpstr>Calibri</vt:lpstr>
      <vt:lpstr>Cambria Math</vt:lpstr>
      <vt:lpstr>Consolas</vt:lpstr>
      <vt:lpstr>Helvetica</vt:lpstr>
      <vt:lpstr>Times New Roman</vt:lpstr>
      <vt:lpstr>Aangepast ontwerp</vt:lpstr>
      <vt:lpstr>1_Aangepast ontwerp</vt:lpstr>
      <vt:lpstr>fontys</vt:lpstr>
      <vt:lpstr>Equation</vt:lpstr>
      <vt:lpstr>Embedded Systems: Closed loop systems</vt:lpstr>
      <vt:lpstr>Today</vt:lpstr>
      <vt:lpstr>Introduction into PID control</vt:lpstr>
      <vt:lpstr>Practical example Position or speed control of the Parallax Feedback 360° High Speed Servo</vt:lpstr>
      <vt:lpstr>Example project with PID: Platooning Distance control with servo and ultrasonic sensor</vt:lpstr>
      <vt:lpstr>Tuning the PID parameters Heuristic approach: closed loop manual tuning using a simple recipe</vt:lpstr>
      <vt:lpstr>Tuning the PID parameters Heuristic approach: Ziegler-Nichols closed loop method</vt:lpstr>
      <vt:lpstr>Tuning the PID parameters Heuristic approach: Ziegler-Nichols open loop method</vt:lpstr>
      <vt:lpstr>Tuning the PID parameters Mathematical approach: Root Locus method</vt:lpstr>
      <vt:lpstr>Use Simulink for simulating the feedback control loop</vt:lpstr>
      <vt:lpstr>Intermezzo: Laplace and Z transform</vt:lpstr>
      <vt:lpstr>Intermezzo: Laplace and Z transform</vt:lpstr>
      <vt:lpstr>From simulation to implementation steps to follow</vt:lpstr>
      <vt:lpstr>Feedback control loop in Simulink</vt:lpstr>
      <vt:lpstr>Step response of the Parallax Feedback 360° High-Speed Servo </vt:lpstr>
      <vt:lpstr>Step response to transfer function The transfer function can be used in Simulink</vt:lpstr>
      <vt:lpstr>Further sources</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PRC3 - Introduction</dc:title>
  <dc:subject/>
  <dc:creator>Freddy Hurkmans</dc:creator>
  <cp:keywords/>
  <dc:description/>
  <cp:lastModifiedBy>Bakx,René R.P.M.</cp:lastModifiedBy>
  <cp:revision>660</cp:revision>
  <dcterms:created xsi:type="dcterms:W3CDTF">2012-05-11T07:21:45Z</dcterms:created>
  <dcterms:modified xsi:type="dcterms:W3CDTF">2023-05-30T18:16:43Z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0x010100019F460538AE6F4C9E6006F1097A8739</vt:lpwstr>
  </property>
</Properties>
</file>